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Alfa Slab One" panose="020B0604020202020204" charset="0"/>
      <p:regular r:id="rId24"/>
    </p:embeddedFont>
    <p:embeddedFont>
      <p:font typeface="Proxima Nova"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14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dd3a50c2a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dd3a50c2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b6d67669b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b6d67669b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dd3a50c2a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dd3a50c2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dbc79fe26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dbc79fe26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dbc79fe26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dbc79fe26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dbc79fe26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dbc79fe26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dbc79fe26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dbc79fe26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dbc79fe26_3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ddbc79fe26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ddbc79fe26_3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ddbc79fe26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ddbc79fe26_3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ddbc79fe26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9445140530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9445140530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dd3a50c2a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dd3a50c2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0b913524a_2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0b913524a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445140530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445140530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dbc79fe2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dbc79fe2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445140530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445140530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Darryl Morey(shown in top right pic), the GM of the Rockets, is credited with being one of the first GM’s to utilize analytics to influence how his team is setup to play.</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ff823c1c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ff823c1c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6d67669b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6d67669b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dd3a50c2a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dd3a50c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ddd3a50c2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ddd3a50c2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8.jpg"/><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0.jpg"/><Relationship Id="rId4" Type="http://schemas.openxmlformats.org/officeDocument/2006/relationships/image" Target="../media/image39.jp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3" Type="http://schemas.openxmlformats.org/officeDocument/2006/relationships/hyperlink" Target="http://drive.google.com/file/d/1lEhzIOeKMmgQTKKdXXytRBo9LyWXY87T/view"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
        <p:cNvGrpSpPr/>
        <p:nvPr/>
      </p:nvGrpSpPr>
      <p:grpSpPr>
        <a:xfrm>
          <a:off x="0" y="0"/>
          <a:ext cx="0" cy="0"/>
          <a:chOff x="0" y="0"/>
          <a:chExt cx="0" cy="0"/>
        </a:xfrm>
      </p:grpSpPr>
      <p:pic>
        <p:nvPicPr>
          <p:cNvPr id="56" name="Google Shape;56;p13"/>
          <p:cNvPicPr preferRelativeResize="0"/>
          <p:nvPr/>
        </p:nvPicPr>
        <p:blipFill>
          <a:blip r:embed="rId3">
            <a:alphaModFix amt="94000"/>
          </a:blip>
          <a:stretch>
            <a:fillRect/>
          </a:stretch>
        </p:blipFill>
        <p:spPr>
          <a:xfrm>
            <a:off x="0" y="0"/>
            <a:ext cx="9144001" cy="5143500"/>
          </a:xfrm>
          <a:prstGeom prst="rect">
            <a:avLst/>
          </a:prstGeom>
          <a:noFill/>
          <a:ln>
            <a:noFill/>
          </a:ln>
        </p:spPr>
      </p:pic>
      <p:sp>
        <p:nvSpPr>
          <p:cNvPr id="57" name="Google Shape;57;p13"/>
          <p:cNvSpPr txBox="1">
            <a:spLocks noGrp="1"/>
          </p:cNvSpPr>
          <p:nvPr>
            <p:ph type="title"/>
          </p:nvPr>
        </p:nvSpPr>
        <p:spPr>
          <a:xfrm>
            <a:off x="265500" y="1375600"/>
            <a:ext cx="3284400" cy="155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rgbClr val="F3F3F3"/>
                </a:solidFill>
              </a:rPr>
              <a:t>Predicting NBA Player Performance Using Historical Data</a:t>
            </a:r>
            <a:endParaRPr sz="3000">
              <a:solidFill>
                <a:srgbClr val="F3F3F3"/>
              </a:solidFill>
            </a:endParaRPr>
          </a:p>
        </p:txBody>
      </p:sp>
      <p:sp>
        <p:nvSpPr>
          <p:cNvPr id="58" name="Google Shape;58;p13"/>
          <p:cNvSpPr txBox="1">
            <a:spLocks noGrp="1"/>
          </p:cNvSpPr>
          <p:nvPr>
            <p:ph type="subTitle" idx="1"/>
          </p:nvPr>
        </p:nvSpPr>
        <p:spPr>
          <a:xfrm>
            <a:off x="0" y="2981125"/>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3F3F3"/>
                </a:solidFill>
              </a:rPr>
              <a:t>Ray LaForte</a:t>
            </a:r>
            <a:endParaRPr>
              <a:solidFill>
                <a:srgbClr val="F3F3F3"/>
              </a:solidFill>
            </a:endParaRPr>
          </a:p>
          <a:p>
            <a:pPr marL="0" lvl="0" indent="0" algn="ctr" rtl="0">
              <a:spcBef>
                <a:spcPts val="0"/>
              </a:spcBef>
              <a:spcAft>
                <a:spcPts val="0"/>
              </a:spcAft>
              <a:buNone/>
            </a:pPr>
            <a:r>
              <a:rPr lang="en">
                <a:solidFill>
                  <a:srgbClr val="F3F3F3"/>
                </a:solidFill>
              </a:rPr>
              <a:t>Casey Mok</a:t>
            </a:r>
            <a:endParaRPr>
              <a:solidFill>
                <a:srgbClr val="F3F3F3"/>
              </a:solidFill>
            </a:endParaRPr>
          </a:p>
          <a:p>
            <a:pPr marL="0" lvl="0" indent="0" algn="ctr" rtl="0">
              <a:spcBef>
                <a:spcPts val="0"/>
              </a:spcBef>
              <a:spcAft>
                <a:spcPts val="0"/>
              </a:spcAft>
              <a:buNone/>
            </a:pPr>
            <a:r>
              <a:rPr lang="en">
                <a:solidFill>
                  <a:srgbClr val="F3F3F3"/>
                </a:solidFill>
              </a:rPr>
              <a:t>Nebe Samuel</a:t>
            </a:r>
            <a:endParaRPr>
              <a:solidFill>
                <a:srgbClr val="F3F3F3"/>
              </a:solidFill>
            </a:endParaRPr>
          </a:p>
          <a:p>
            <a:pPr marL="0" lvl="0" indent="0" algn="ctr" rtl="0">
              <a:spcBef>
                <a:spcPts val="0"/>
              </a:spcBef>
              <a:spcAft>
                <a:spcPts val="0"/>
              </a:spcAft>
              <a:buNone/>
            </a:pPr>
            <a:endParaRPr/>
          </a:p>
        </p:txBody>
      </p:sp>
      <p:pic>
        <p:nvPicPr>
          <p:cNvPr id="59" name="Google Shape;59;p13"/>
          <p:cNvPicPr preferRelativeResize="0"/>
          <p:nvPr/>
        </p:nvPicPr>
        <p:blipFill>
          <a:blip r:embed="rId4">
            <a:alphaModFix amt="34000"/>
          </a:blip>
          <a:stretch>
            <a:fillRect/>
          </a:stretch>
        </p:blipFill>
        <p:spPr>
          <a:xfrm>
            <a:off x="5733525" y="1"/>
            <a:ext cx="3410476" cy="2730326"/>
          </a:xfrm>
          <a:prstGeom prst="rect">
            <a:avLst/>
          </a:prstGeom>
          <a:noFill/>
          <a:ln>
            <a:noFill/>
          </a:ln>
        </p:spPr>
      </p:pic>
      <p:pic>
        <p:nvPicPr>
          <p:cNvPr id="60" name="Google Shape;60;p13"/>
          <p:cNvPicPr preferRelativeResize="0"/>
          <p:nvPr/>
        </p:nvPicPr>
        <p:blipFill>
          <a:blip r:embed="rId5">
            <a:alphaModFix amt="36000"/>
          </a:blip>
          <a:stretch>
            <a:fillRect/>
          </a:stretch>
        </p:blipFill>
        <p:spPr>
          <a:xfrm>
            <a:off x="5733525" y="2730325"/>
            <a:ext cx="3410477" cy="24131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38"/>
        <p:cNvGrpSpPr/>
        <p:nvPr/>
      </p:nvGrpSpPr>
      <p:grpSpPr>
        <a:xfrm>
          <a:off x="0" y="0"/>
          <a:ext cx="0" cy="0"/>
          <a:chOff x="0" y="0"/>
          <a:chExt cx="0" cy="0"/>
        </a:xfrm>
      </p:grpSpPr>
      <p:pic>
        <p:nvPicPr>
          <p:cNvPr id="139" name="Google Shape;139;p22"/>
          <p:cNvPicPr preferRelativeResize="0"/>
          <p:nvPr/>
        </p:nvPicPr>
        <p:blipFill>
          <a:blip r:embed="rId3">
            <a:alphaModFix/>
          </a:blip>
          <a:stretch>
            <a:fillRect/>
          </a:stretch>
        </p:blipFill>
        <p:spPr>
          <a:xfrm>
            <a:off x="0" y="0"/>
            <a:ext cx="9144000" cy="5143505"/>
          </a:xfrm>
          <a:prstGeom prst="rect">
            <a:avLst/>
          </a:prstGeom>
          <a:noFill/>
          <a:ln>
            <a:noFill/>
          </a:ln>
        </p:spPr>
      </p:pic>
      <p:sp>
        <p:nvSpPr>
          <p:cNvPr id="140" name="Google Shape;140;p22"/>
          <p:cNvSpPr/>
          <p:nvPr/>
        </p:nvSpPr>
        <p:spPr>
          <a:xfrm>
            <a:off x="0" y="0"/>
            <a:ext cx="9144000" cy="5143500"/>
          </a:xfrm>
          <a:prstGeom prst="rect">
            <a:avLst/>
          </a:prstGeom>
          <a:solidFill>
            <a:srgbClr val="000000">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Joe Ingles</a:t>
            </a:r>
            <a:endParaRPr>
              <a:solidFill>
                <a:srgbClr val="FFFFFF"/>
              </a:solidFill>
            </a:endParaRPr>
          </a:p>
        </p:txBody>
      </p:sp>
      <p:pic>
        <p:nvPicPr>
          <p:cNvPr id="142" name="Google Shape;142;p22"/>
          <p:cNvPicPr preferRelativeResize="0"/>
          <p:nvPr/>
        </p:nvPicPr>
        <p:blipFill>
          <a:blip r:embed="rId4">
            <a:alphaModFix/>
          </a:blip>
          <a:stretch>
            <a:fillRect/>
          </a:stretch>
        </p:blipFill>
        <p:spPr>
          <a:xfrm>
            <a:off x="8173075" y="122800"/>
            <a:ext cx="850550" cy="50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0" y="0"/>
            <a:ext cx="9143997" cy="5143477"/>
          </a:xfrm>
          <a:prstGeom prst="rect">
            <a:avLst/>
          </a:prstGeom>
          <a:noFill/>
          <a:ln>
            <a:noFill/>
          </a:ln>
        </p:spPr>
      </p:pic>
      <p:sp>
        <p:nvSpPr>
          <p:cNvPr id="148" name="Google Shape;148;p23"/>
          <p:cNvSpPr/>
          <p:nvPr/>
        </p:nvSpPr>
        <p:spPr>
          <a:xfrm>
            <a:off x="0" y="0"/>
            <a:ext cx="9144000" cy="5143500"/>
          </a:xfrm>
          <a:prstGeom prst="rect">
            <a:avLst/>
          </a:prstGeom>
          <a:solidFill>
            <a:srgbClr val="000000">
              <a:alpha val="703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149" name="Google Shape;149;p23"/>
          <p:cNvSpPr txBox="1">
            <a:spLocks noGrp="1"/>
          </p:cNvSpPr>
          <p:nvPr>
            <p:ph type="title"/>
          </p:nvPr>
        </p:nvSpPr>
        <p:spPr>
          <a:xfrm>
            <a:off x="311700" y="2725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Ingles 2020/2021 Stats   </a:t>
            </a:r>
            <a:endParaRPr>
              <a:solidFill>
                <a:schemeClr val="lt1"/>
              </a:solidFill>
            </a:endParaRPr>
          </a:p>
          <a:p>
            <a:pPr marL="0" lvl="0" indent="0" algn="r" rtl="0">
              <a:spcBef>
                <a:spcPts val="0"/>
              </a:spcBef>
              <a:spcAft>
                <a:spcPts val="0"/>
              </a:spcAft>
              <a:buNone/>
            </a:pPr>
            <a:endParaRPr>
              <a:solidFill>
                <a:srgbClr val="FFFFFF"/>
              </a:solidFill>
            </a:endParaRPr>
          </a:p>
        </p:txBody>
      </p:sp>
      <p:sp>
        <p:nvSpPr>
          <p:cNvPr id="150" name="Google Shape;150;p23"/>
          <p:cNvSpPr txBox="1"/>
          <p:nvPr/>
        </p:nvSpPr>
        <p:spPr>
          <a:xfrm>
            <a:off x="106375" y="1094050"/>
            <a:ext cx="542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Proxima Nova"/>
              <a:ea typeface="Proxima Nova"/>
              <a:cs typeface="Proxima Nova"/>
              <a:sym typeface="Proxima Nova"/>
            </a:endParaRPr>
          </a:p>
        </p:txBody>
      </p:sp>
      <p:pic>
        <p:nvPicPr>
          <p:cNvPr id="151" name="Google Shape;151;p23"/>
          <p:cNvPicPr preferRelativeResize="0"/>
          <p:nvPr/>
        </p:nvPicPr>
        <p:blipFill>
          <a:blip r:embed="rId4">
            <a:alphaModFix/>
          </a:blip>
          <a:stretch>
            <a:fillRect/>
          </a:stretch>
        </p:blipFill>
        <p:spPr>
          <a:xfrm>
            <a:off x="605513" y="1743075"/>
            <a:ext cx="4188875" cy="2879099"/>
          </a:xfrm>
          <a:prstGeom prst="rect">
            <a:avLst/>
          </a:prstGeom>
          <a:noFill/>
          <a:ln>
            <a:noFill/>
          </a:ln>
        </p:spPr>
      </p:pic>
      <p:pic>
        <p:nvPicPr>
          <p:cNvPr id="152" name="Google Shape;152;p23"/>
          <p:cNvPicPr preferRelativeResize="0"/>
          <p:nvPr/>
        </p:nvPicPr>
        <p:blipFill>
          <a:blip r:embed="rId5">
            <a:alphaModFix/>
          </a:blip>
          <a:stretch>
            <a:fillRect/>
          </a:stretch>
        </p:blipFill>
        <p:spPr>
          <a:xfrm>
            <a:off x="5625700" y="2871800"/>
            <a:ext cx="2902451" cy="1750374"/>
          </a:xfrm>
          <a:prstGeom prst="rect">
            <a:avLst/>
          </a:prstGeom>
          <a:noFill/>
          <a:ln>
            <a:noFill/>
          </a:ln>
        </p:spPr>
      </p:pic>
      <p:pic>
        <p:nvPicPr>
          <p:cNvPr id="153" name="Google Shape;153;p23"/>
          <p:cNvPicPr preferRelativeResize="0"/>
          <p:nvPr/>
        </p:nvPicPr>
        <p:blipFill>
          <a:blip r:embed="rId6">
            <a:alphaModFix/>
          </a:blip>
          <a:stretch>
            <a:fillRect/>
          </a:stretch>
        </p:blipFill>
        <p:spPr>
          <a:xfrm>
            <a:off x="5608375" y="1007800"/>
            <a:ext cx="2902451" cy="1529876"/>
          </a:xfrm>
          <a:prstGeom prst="rect">
            <a:avLst/>
          </a:prstGeom>
          <a:noFill/>
          <a:ln>
            <a:noFill/>
          </a:ln>
        </p:spPr>
      </p:pic>
      <p:pic>
        <p:nvPicPr>
          <p:cNvPr id="154" name="Google Shape;154;p23"/>
          <p:cNvPicPr preferRelativeResize="0"/>
          <p:nvPr/>
        </p:nvPicPr>
        <p:blipFill>
          <a:blip r:embed="rId7">
            <a:alphaModFix/>
          </a:blip>
          <a:stretch>
            <a:fillRect/>
          </a:stretch>
        </p:blipFill>
        <p:spPr>
          <a:xfrm>
            <a:off x="106375" y="1007800"/>
            <a:ext cx="5187149" cy="572700"/>
          </a:xfrm>
          <a:prstGeom prst="rect">
            <a:avLst/>
          </a:prstGeom>
          <a:noFill/>
          <a:ln>
            <a:noFill/>
          </a:ln>
        </p:spPr>
      </p:pic>
      <p:sp>
        <p:nvSpPr>
          <p:cNvPr id="155" name="Google Shape;155;p23"/>
          <p:cNvSpPr txBox="1"/>
          <p:nvPr/>
        </p:nvSpPr>
        <p:spPr>
          <a:xfrm>
            <a:off x="5883225" y="1094050"/>
            <a:ext cx="23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roxima Nova"/>
                <a:ea typeface="Proxima Nova"/>
                <a:cs typeface="Proxima Nova"/>
                <a:sym typeface="Proxima Nova"/>
              </a:rPr>
              <a:t>Raw Season Shot Chart</a:t>
            </a:r>
            <a:endParaRPr>
              <a:latin typeface="Proxima Nova"/>
              <a:ea typeface="Proxima Nova"/>
              <a:cs typeface="Proxima Nova"/>
              <a:sym typeface="Proxima Nova"/>
            </a:endParaRPr>
          </a:p>
        </p:txBody>
      </p:sp>
      <p:sp>
        <p:nvSpPr>
          <p:cNvPr id="156" name="Google Shape;156;p23"/>
          <p:cNvSpPr txBox="1"/>
          <p:nvPr/>
        </p:nvSpPr>
        <p:spPr>
          <a:xfrm>
            <a:off x="5722175" y="2982525"/>
            <a:ext cx="2153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roxima Nova"/>
                <a:ea typeface="Proxima Nova"/>
                <a:cs typeface="Proxima Nova"/>
                <a:sym typeface="Proxima Nova"/>
              </a:rPr>
              <a:t>Hexbin Shot Chart</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60"/>
        <p:cNvGrpSpPr/>
        <p:nvPr/>
      </p:nvGrpSpPr>
      <p:grpSpPr>
        <a:xfrm>
          <a:off x="0" y="0"/>
          <a:ext cx="0" cy="0"/>
          <a:chOff x="0" y="0"/>
          <a:chExt cx="0" cy="0"/>
        </a:xfrm>
      </p:grpSpPr>
      <p:pic>
        <p:nvPicPr>
          <p:cNvPr id="161" name="Google Shape;161;p24"/>
          <p:cNvPicPr preferRelativeResize="0"/>
          <p:nvPr/>
        </p:nvPicPr>
        <p:blipFill>
          <a:blip r:embed="rId3">
            <a:alphaModFix/>
          </a:blip>
          <a:stretch>
            <a:fillRect/>
          </a:stretch>
        </p:blipFill>
        <p:spPr>
          <a:xfrm>
            <a:off x="0" y="0"/>
            <a:ext cx="9143997" cy="5143477"/>
          </a:xfrm>
          <a:prstGeom prst="rect">
            <a:avLst/>
          </a:prstGeom>
          <a:noFill/>
          <a:ln>
            <a:noFill/>
          </a:ln>
        </p:spPr>
      </p:pic>
      <p:sp>
        <p:nvSpPr>
          <p:cNvPr id="162" name="Google Shape;162;p24"/>
          <p:cNvSpPr/>
          <p:nvPr/>
        </p:nvSpPr>
        <p:spPr>
          <a:xfrm>
            <a:off x="0" y="0"/>
            <a:ext cx="9144000" cy="5143500"/>
          </a:xfrm>
          <a:prstGeom prst="rect">
            <a:avLst/>
          </a:prstGeom>
          <a:solidFill>
            <a:srgbClr val="000000">
              <a:alpha val="80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Joe Ingles vs Shooters</a:t>
            </a:r>
            <a:endParaRPr>
              <a:solidFill>
                <a:srgbClr val="FFFFFF"/>
              </a:solidFill>
            </a:endParaRPr>
          </a:p>
          <a:p>
            <a:pPr marL="0" lvl="0" indent="0" algn="ctr" rtl="0">
              <a:spcBef>
                <a:spcPts val="0"/>
              </a:spcBef>
              <a:spcAft>
                <a:spcPts val="0"/>
              </a:spcAft>
              <a:buNone/>
            </a:pPr>
            <a:endParaRPr>
              <a:solidFill>
                <a:srgbClr val="FFFFFF"/>
              </a:solidFill>
            </a:endParaRPr>
          </a:p>
        </p:txBody>
      </p:sp>
      <p:sp>
        <p:nvSpPr>
          <p:cNvPr id="164" name="Google Shape;164;p24"/>
          <p:cNvSpPr txBox="1"/>
          <p:nvPr/>
        </p:nvSpPr>
        <p:spPr>
          <a:xfrm>
            <a:off x="433050" y="1094050"/>
            <a:ext cx="542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lt1"/>
              </a:solidFill>
              <a:latin typeface="Proxima Nova"/>
              <a:ea typeface="Proxima Nova"/>
              <a:cs typeface="Proxima Nova"/>
              <a:sym typeface="Proxima Nova"/>
            </a:endParaRPr>
          </a:p>
        </p:txBody>
      </p:sp>
      <p:pic>
        <p:nvPicPr>
          <p:cNvPr id="165" name="Google Shape;165;p24"/>
          <p:cNvPicPr preferRelativeResize="0"/>
          <p:nvPr/>
        </p:nvPicPr>
        <p:blipFill>
          <a:blip r:embed="rId4">
            <a:alphaModFix/>
          </a:blip>
          <a:stretch>
            <a:fillRect/>
          </a:stretch>
        </p:blipFill>
        <p:spPr>
          <a:xfrm>
            <a:off x="387475" y="1385375"/>
            <a:ext cx="3487250" cy="3279500"/>
          </a:xfrm>
          <a:prstGeom prst="rect">
            <a:avLst/>
          </a:prstGeom>
          <a:noFill/>
          <a:ln>
            <a:noFill/>
          </a:ln>
        </p:spPr>
      </p:pic>
      <p:pic>
        <p:nvPicPr>
          <p:cNvPr id="166" name="Google Shape;166;p24"/>
          <p:cNvPicPr preferRelativeResize="0"/>
          <p:nvPr/>
        </p:nvPicPr>
        <p:blipFill>
          <a:blip r:embed="rId5">
            <a:alphaModFix/>
          </a:blip>
          <a:stretch>
            <a:fillRect/>
          </a:stretch>
        </p:blipFill>
        <p:spPr>
          <a:xfrm>
            <a:off x="4027125" y="1385375"/>
            <a:ext cx="4947725" cy="3279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70"/>
        <p:cNvGrpSpPr/>
        <p:nvPr/>
      </p:nvGrpSpPr>
      <p:grpSpPr>
        <a:xfrm>
          <a:off x="0" y="0"/>
          <a:ext cx="0" cy="0"/>
          <a:chOff x="0" y="0"/>
          <a:chExt cx="0" cy="0"/>
        </a:xfrm>
      </p:grpSpPr>
      <p:pic>
        <p:nvPicPr>
          <p:cNvPr id="171" name="Google Shape;171;p25"/>
          <p:cNvPicPr preferRelativeResize="0"/>
          <p:nvPr/>
        </p:nvPicPr>
        <p:blipFill>
          <a:blip r:embed="rId3">
            <a:alphaModFix/>
          </a:blip>
          <a:stretch>
            <a:fillRect/>
          </a:stretch>
        </p:blipFill>
        <p:spPr>
          <a:xfrm>
            <a:off x="0" y="0"/>
            <a:ext cx="9129713" cy="5143500"/>
          </a:xfrm>
          <a:prstGeom prst="rect">
            <a:avLst/>
          </a:prstGeom>
          <a:noFill/>
          <a:ln>
            <a:noFill/>
          </a:ln>
        </p:spPr>
      </p:pic>
      <p:sp>
        <p:nvSpPr>
          <p:cNvPr id="172" name="Google Shape;172;p25"/>
          <p:cNvSpPr/>
          <p:nvPr/>
        </p:nvSpPr>
        <p:spPr>
          <a:xfrm>
            <a:off x="50" y="0"/>
            <a:ext cx="9129600" cy="5143500"/>
          </a:xfrm>
          <a:prstGeom prst="rect">
            <a:avLst/>
          </a:prstGeom>
          <a:solidFill>
            <a:srgbClr val="000000">
              <a:alpha val="80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Naive Bayes Models (Jordan Clarkson)</a:t>
            </a:r>
            <a:endParaRPr>
              <a:solidFill>
                <a:srgbClr val="FFFFFF"/>
              </a:solidFill>
            </a:endParaRPr>
          </a:p>
          <a:p>
            <a:pPr marL="0" lvl="0" indent="0" algn="l" rtl="0">
              <a:spcBef>
                <a:spcPts val="0"/>
              </a:spcBef>
              <a:spcAft>
                <a:spcPts val="0"/>
              </a:spcAft>
              <a:buNone/>
            </a:pPr>
            <a:endParaRPr/>
          </a:p>
        </p:txBody>
      </p:sp>
      <p:sp>
        <p:nvSpPr>
          <p:cNvPr id="174" name="Google Shape;174;p25"/>
          <p:cNvSpPr txBox="1">
            <a:spLocks noGrp="1"/>
          </p:cNvSpPr>
          <p:nvPr>
            <p:ph type="body" idx="1"/>
          </p:nvPr>
        </p:nvSpPr>
        <p:spPr>
          <a:xfrm>
            <a:off x="311700" y="1152475"/>
            <a:ext cx="8520600" cy="3890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Char char="●"/>
            </a:pPr>
            <a:r>
              <a:rPr lang="en" sz="1500">
                <a:solidFill>
                  <a:srgbClr val="FFFFFF"/>
                </a:solidFill>
              </a:rPr>
              <a:t>The important variables for Clarkson to score at least 20 were Opponent Defensive Rebounds, Opponent Blocks, Opponent Steals, Opponent Effective Field Goal%, Three-Point Attempts, Overall shot attempts, field goal percentage, and minutes played.</a:t>
            </a:r>
            <a:endParaRPr sz="1500">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0"/>
              </a:spcAft>
              <a:buNone/>
            </a:pPr>
            <a:endParaRPr>
              <a:solidFill>
                <a:srgbClr val="FFFFFF"/>
              </a:solidFill>
            </a:endParaRPr>
          </a:p>
          <a:p>
            <a:pPr marL="457200" lvl="0" indent="0" algn="l" rtl="0">
              <a:spcBef>
                <a:spcPts val="1600"/>
              </a:spcBef>
              <a:spcAft>
                <a:spcPts val="0"/>
              </a:spcAft>
              <a:buNone/>
            </a:pPr>
            <a:endParaRPr>
              <a:solidFill>
                <a:srgbClr val="FFFFFF"/>
              </a:solidFill>
            </a:endParaRPr>
          </a:p>
          <a:p>
            <a:pPr marL="457200" lvl="0" indent="0" algn="l" rtl="0">
              <a:spcBef>
                <a:spcPts val="1600"/>
              </a:spcBef>
              <a:spcAft>
                <a:spcPts val="1600"/>
              </a:spcAft>
              <a:buNone/>
            </a:pPr>
            <a:endParaRPr>
              <a:solidFill>
                <a:srgbClr val="FFFFFF"/>
              </a:solidFill>
            </a:endParaRPr>
          </a:p>
        </p:txBody>
      </p:sp>
      <p:pic>
        <p:nvPicPr>
          <p:cNvPr id="175" name="Google Shape;175;p25"/>
          <p:cNvPicPr preferRelativeResize="0"/>
          <p:nvPr/>
        </p:nvPicPr>
        <p:blipFill>
          <a:blip r:embed="rId4">
            <a:alphaModFix/>
          </a:blip>
          <a:stretch>
            <a:fillRect/>
          </a:stretch>
        </p:blipFill>
        <p:spPr>
          <a:xfrm>
            <a:off x="191800" y="2077625"/>
            <a:ext cx="8640502" cy="1383300"/>
          </a:xfrm>
          <a:prstGeom prst="rect">
            <a:avLst/>
          </a:prstGeom>
          <a:noFill/>
          <a:ln>
            <a:noFill/>
          </a:ln>
        </p:spPr>
      </p:pic>
      <p:pic>
        <p:nvPicPr>
          <p:cNvPr id="176" name="Google Shape;176;p25"/>
          <p:cNvPicPr preferRelativeResize="0"/>
          <p:nvPr/>
        </p:nvPicPr>
        <p:blipFill>
          <a:blip r:embed="rId5">
            <a:alphaModFix/>
          </a:blip>
          <a:stretch>
            <a:fillRect/>
          </a:stretch>
        </p:blipFill>
        <p:spPr>
          <a:xfrm>
            <a:off x="4499275" y="3672325"/>
            <a:ext cx="3614325" cy="1213025"/>
          </a:xfrm>
          <a:prstGeom prst="rect">
            <a:avLst/>
          </a:prstGeom>
          <a:noFill/>
          <a:ln>
            <a:noFill/>
          </a:ln>
        </p:spPr>
      </p:pic>
      <p:sp>
        <p:nvSpPr>
          <p:cNvPr id="177" name="Google Shape;177;p25"/>
          <p:cNvSpPr txBox="1"/>
          <p:nvPr/>
        </p:nvSpPr>
        <p:spPr>
          <a:xfrm>
            <a:off x="628900" y="3885700"/>
            <a:ext cx="442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Proxima Nova"/>
                <a:ea typeface="Proxima Nova"/>
                <a:cs typeface="Proxima Nova"/>
                <a:sym typeface="Proxima Nova"/>
              </a:rPr>
              <a:t>Model produced an accuracy rate of about 84%</a:t>
            </a:r>
            <a:endParaRPr>
              <a:solidFill>
                <a:schemeClr val="lt1"/>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81"/>
        <p:cNvGrpSpPr/>
        <p:nvPr/>
      </p:nvGrpSpPr>
      <p:grpSpPr>
        <a:xfrm>
          <a:off x="0" y="0"/>
          <a:ext cx="0" cy="0"/>
          <a:chOff x="0" y="0"/>
          <a:chExt cx="0" cy="0"/>
        </a:xfrm>
      </p:grpSpPr>
      <p:pic>
        <p:nvPicPr>
          <p:cNvPr id="182" name="Google Shape;182;p26"/>
          <p:cNvPicPr preferRelativeResize="0"/>
          <p:nvPr/>
        </p:nvPicPr>
        <p:blipFill>
          <a:blip r:embed="rId3">
            <a:alphaModFix/>
          </a:blip>
          <a:stretch>
            <a:fillRect/>
          </a:stretch>
        </p:blipFill>
        <p:spPr>
          <a:xfrm>
            <a:off x="0" y="0"/>
            <a:ext cx="9143997" cy="5143477"/>
          </a:xfrm>
          <a:prstGeom prst="rect">
            <a:avLst/>
          </a:prstGeom>
          <a:noFill/>
          <a:ln>
            <a:noFill/>
          </a:ln>
        </p:spPr>
      </p:pic>
      <p:sp>
        <p:nvSpPr>
          <p:cNvPr id="183" name="Google Shape;183;p26"/>
          <p:cNvSpPr/>
          <p:nvPr/>
        </p:nvSpPr>
        <p:spPr>
          <a:xfrm>
            <a:off x="0" y="0"/>
            <a:ext cx="9144000" cy="5143500"/>
          </a:xfrm>
          <a:prstGeom prst="rect">
            <a:avLst/>
          </a:prstGeom>
          <a:solidFill>
            <a:srgbClr val="000000">
              <a:alpha val="80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Naive Bayes Models (Joe Ingles)</a:t>
            </a:r>
            <a:endParaRPr>
              <a:solidFill>
                <a:srgbClr val="FFFFFF"/>
              </a:solidFill>
            </a:endParaRPr>
          </a:p>
          <a:p>
            <a:pPr marL="0" lvl="0" indent="0" algn="l" rtl="0">
              <a:spcBef>
                <a:spcPts val="0"/>
              </a:spcBef>
              <a:spcAft>
                <a:spcPts val="0"/>
              </a:spcAft>
              <a:buNone/>
            </a:pPr>
            <a:endParaRPr/>
          </a:p>
        </p:txBody>
      </p:sp>
      <p:sp>
        <p:nvSpPr>
          <p:cNvPr id="185" name="Google Shape;185;p26"/>
          <p:cNvSpPr txBox="1">
            <a:spLocks noGrp="1"/>
          </p:cNvSpPr>
          <p:nvPr>
            <p:ph type="body" idx="1"/>
          </p:nvPr>
        </p:nvSpPr>
        <p:spPr>
          <a:xfrm>
            <a:off x="190925" y="1145500"/>
            <a:ext cx="8641500" cy="3897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Char char="●"/>
            </a:pPr>
            <a:r>
              <a:rPr lang="en" sz="1500">
                <a:solidFill>
                  <a:schemeClr val="lt1"/>
                </a:solidFill>
              </a:rPr>
              <a:t>The important variables for Ingles to make at least 3 Three-point shots were opponent defensive rebounds, opponent blocks, opponent steals, opponent three-point%, opponent effective field goal%, three-point attempts, overall shot attempts, field goal percentage, and minutes played.</a:t>
            </a:r>
            <a:endParaRPr sz="1500">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0"/>
              </a:spcAft>
              <a:buNone/>
            </a:pPr>
            <a:endParaRPr>
              <a:solidFill>
                <a:srgbClr val="FFFFFF"/>
              </a:solidFill>
            </a:endParaRPr>
          </a:p>
          <a:p>
            <a:pPr marL="457200" lvl="0" indent="0" algn="l" rtl="0">
              <a:spcBef>
                <a:spcPts val="1600"/>
              </a:spcBef>
              <a:spcAft>
                <a:spcPts val="0"/>
              </a:spcAft>
              <a:buNone/>
            </a:pPr>
            <a:endParaRPr>
              <a:solidFill>
                <a:srgbClr val="FFFFFF"/>
              </a:solidFill>
            </a:endParaRPr>
          </a:p>
          <a:p>
            <a:pPr marL="457200" lvl="0" indent="-342900" algn="l" rtl="0">
              <a:spcBef>
                <a:spcPts val="1600"/>
              </a:spcBef>
              <a:spcAft>
                <a:spcPts val="0"/>
              </a:spcAft>
              <a:buClr>
                <a:srgbClr val="FFFFFF"/>
              </a:buClr>
              <a:buSzPts val="1800"/>
              <a:buChar char="●"/>
            </a:pPr>
            <a:r>
              <a:rPr lang="en">
                <a:solidFill>
                  <a:srgbClr val="FFFFFF"/>
                </a:solidFill>
              </a:rPr>
              <a:t>Accuracy rate of 87%</a:t>
            </a:r>
            <a:endParaRPr>
              <a:solidFill>
                <a:srgbClr val="FFFFFF"/>
              </a:solidFill>
            </a:endParaRPr>
          </a:p>
        </p:txBody>
      </p:sp>
      <p:pic>
        <p:nvPicPr>
          <p:cNvPr id="186" name="Google Shape;186;p26"/>
          <p:cNvPicPr preferRelativeResize="0"/>
          <p:nvPr/>
        </p:nvPicPr>
        <p:blipFill>
          <a:blip r:embed="rId4">
            <a:alphaModFix/>
          </a:blip>
          <a:stretch>
            <a:fillRect/>
          </a:stretch>
        </p:blipFill>
        <p:spPr>
          <a:xfrm>
            <a:off x="247075" y="2323049"/>
            <a:ext cx="8244325" cy="1339875"/>
          </a:xfrm>
          <a:prstGeom prst="rect">
            <a:avLst/>
          </a:prstGeom>
          <a:noFill/>
          <a:ln>
            <a:noFill/>
          </a:ln>
        </p:spPr>
      </p:pic>
      <p:pic>
        <p:nvPicPr>
          <p:cNvPr id="187" name="Google Shape;187;p26"/>
          <p:cNvPicPr preferRelativeResize="0"/>
          <p:nvPr/>
        </p:nvPicPr>
        <p:blipFill>
          <a:blip r:embed="rId5">
            <a:alphaModFix/>
          </a:blip>
          <a:stretch>
            <a:fillRect/>
          </a:stretch>
        </p:blipFill>
        <p:spPr>
          <a:xfrm>
            <a:off x="3840775" y="3702625"/>
            <a:ext cx="4044201" cy="1339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91"/>
        <p:cNvGrpSpPr/>
        <p:nvPr/>
      </p:nvGrpSpPr>
      <p:grpSpPr>
        <a:xfrm>
          <a:off x="0" y="0"/>
          <a:ext cx="0" cy="0"/>
          <a:chOff x="0" y="0"/>
          <a:chExt cx="0" cy="0"/>
        </a:xfrm>
      </p:grpSpPr>
      <p:pic>
        <p:nvPicPr>
          <p:cNvPr id="192" name="Google Shape;192;p27"/>
          <p:cNvPicPr preferRelativeResize="0"/>
          <p:nvPr/>
        </p:nvPicPr>
        <p:blipFill>
          <a:blip r:embed="rId3">
            <a:alphaModFix/>
          </a:blip>
          <a:stretch>
            <a:fillRect/>
          </a:stretch>
        </p:blipFill>
        <p:spPr>
          <a:xfrm>
            <a:off x="0" y="0"/>
            <a:ext cx="9143997" cy="5143477"/>
          </a:xfrm>
          <a:prstGeom prst="rect">
            <a:avLst/>
          </a:prstGeom>
          <a:noFill/>
          <a:ln>
            <a:noFill/>
          </a:ln>
        </p:spPr>
      </p:pic>
      <p:sp>
        <p:nvSpPr>
          <p:cNvPr id="193" name="Google Shape;193;p27"/>
          <p:cNvSpPr/>
          <p:nvPr/>
        </p:nvSpPr>
        <p:spPr>
          <a:xfrm>
            <a:off x="0" y="0"/>
            <a:ext cx="9144000" cy="5143500"/>
          </a:xfrm>
          <a:prstGeom prst="rect">
            <a:avLst/>
          </a:prstGeom>
          <a:solidFill>
            <a:srgbClr val="000000">
              <a:alpha val="80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rPr>
              <a:t>How Does It Translate to Their Current Matchup?</a:t>
            </a:r>
            <a:endParaRPr sz="2400">
              <a:solidFill>
                <a:srgbClr val="FFFFFF"/>
              </a:solidFill>
            </a:endParaRPr>
          </a:p>
          <a:p>
            <a:pPr marL="0" lvl="0" indent="0" algn="l" rtl="0">
              <a:spcBef>
                <a:spcPts val="0"/>
              </a:spcBef>
              <a:spcAft>
                <a:spcPts val="0"/>
              </a:spcAft>
              <a:buNone/>
            </a:pPr>
            <a:endParaRPr/>
          </a:p>
        </p:txBody>
      </p:sp>
      <p:sp>
        <p:nvSpPr>
          <p:cNvPr id="195" name="Google Shape;195;p27"/>
          <p:cNvSpPr txBox="1">
            <a:spLocks noGrp="1"/>
          </p:cNvSpPr>
          <p:nvPr>
            <p:ph type="body" idx="1"/>
          </p:nvPr>
        </p:nvSpPr>
        <p:spPr>
          <a:xfrm>
            <a:off x="190925" y="1145500"/>
            <a:ext cx="8641500" cy="39981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FFFFFF"/>
              </a:buClr>
              <a:buSzPts val="1500"/>
              <a:buChar char="●"/>
            </a:pPr>
            <a:r>
              <a:rPr lang="en">
                <a:solidFill>
                  <a:srgbClr val="FFFFFF"/>
                </a:solidFill>
              </a:rPr>
              <a:t>Incorporating their current opponent’s average defensive statistics and the player’s most recent offensive averages, the respective models predict Clarkson to score at least 20 points and Ingles to make at least three 3-pointers vs the Los Angeles Clippers. </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pic>
        <p:nvPicPr>
          <p:cNvPr id="196" name="Google Shape;196;p27"/>
          <p:cNvPicPr preferRelativeResize="0"/>
          <p:nvPr/>
        </p:nvPicPr>
        <p:blipFill>
          <a:blip r:embed="rId4">
            <a:alphaModFix/>
          </a:blip>
          <a:stretch>
            <a:fillRect/>
          </a:stretch>
        </p:blipFill>
        <p:spPr>
          <a:xfrm>
            <a:off x="190925" y="2619750"/>
            <a:ext cx="3840776" cy="1389475"/>
          </a:xfrm>
          <a:prstGeom prst="rect">
            <a:avLst/>
          </a:prstGeom>
          <a:noFill/>
          <a:ln>
            <a:noFill/>
          </a:ln>
        </p:spPr>
      </p:pic>
      <p:pic>
        <p:nvPicPr>
          <p:cNvPr id="197" name="Google Shape;197;p27"/>
          <p:cNvPicPr preferRelativeResize="0"/>
          <p:nvPr/>
        </p:nvPicPr>
        <p:blipFill>
          <a:blip r:embed="rId5">
            <a:alphaModFix/>
          </a:blip>
          <a:stretch>
            <a:fillRect/>
          </a:stretch>
        </p:blipFill>
        <p:spPr>
          <a:xfrm>
            <a:off x="4233850" y="2645837"/>
            <a:ext cx="4494625" cy="13373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01"/>
        <p:cNvGrpSpPr/>
        <p:nvPr/>
      </p:nvGrpSpPr>
      <p:grpSpPr>
        <a:xfrm>
          <a:off x="0" y="0"/>
          <a:ext cx="0" cy="0"/>
          <a:chOff x="0" y="0"/>
          <a:chExt cx="0" cy="0"/>
        </a:xfrm>
      </p:grpSpPr>
      <p:pic>
        <p:nvPicPr>
          <p:cNvPr id="202" name="Google Shape;202;p28"/>
          <p:cNvPicPr preferRelativeResize="0"/>
          <p:nvPr/>
        </p:nvPicPr>
        <p:blipFill>
          <a:blip r:embed="rId3">
            <a:alphaModFix/>
          </a:blip>
          <a:stretch>
            <a:fillRect/>
          </a:stretch>
        </p:blipFill>
        <p:spPr>
          <a:xfrm>
            <a:off x="0" y="0"/>
            <a:ext cx="9129713" cy="5143500"/>
          </a:xfrm>
          <a:prstGeom prst="rect">
            <a:avLst/>
          </a:prstGeom>
          <a:noFill/>
          <a:ln>
            <a:noFill/>
          </a:ln>
        </p:spPr>
      </p:pic>
      <p:sp>
        <p:nvSpPr>
          <p:cNvPr id="203" name="Google Shape;203;p28"/>
          <p:cNvSpPr/>
          <p:nvPr/>
        </p:nvSpPr>
        <p:spPr>
          <a:xfrm>
            <a:off x="50" y="0"/>
            <a:ext cx="9129600" cy="5143500"/>
          </a:xfrm>
          <a:prstGeom prst="rect">
            <a:avLst/>
          </a:prstGeom>
          <a:solidFill>
            <a:srgbClr val="000000">
              <a:alpha val="80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rPr>
              <a:t>Results (First 4 Games vs the LA Clippers)</a:t>
            </a:r>
            <a:endParaRPr sz="2400">
              <a:solidFill>
                <a:srgbClr val="FFFFFF"/>
              </a:solidFill>
            </a:endParaRPr>
          </a:p>
          <a:p>
            <a:pPr marL="0" lvl="0" indent="0" algn="l" rtl="0">
              <a:spcBef>
                <a:spcPts val="0"/>
              </a:spcBef>
              <a:spcAft>
                <a:spcPts val="0"/>
              </a:spcAft>
              <a:buNone/>
            </a:pPr>
            <a:endParaRPr/>
          </a:p>
        </p:txBody>
      </p:sp>
      <p:sp>
        <p:nvSpPr>
          <p:cNvPr id="205" name="Google Shape;205;p28"/>
          <p:cNvSpPr txBox="1">
            <a:spLocks noGrp="1"/>
          </p:cNvSpPr>
          <p:nvPr>
            <p:ph type="body" idx="1"/>
          </p:nvPr>
        </p:nvSpPr>
        <p:spPr>
          <a:xfrm>
            <a:off x="311700" y="1152475"/>
            <a:ext cx="3999900" cy="392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Jordan Clarkson</a:t>
            </a:r>
            <a:endParaRPr>
              <a:solidFill>
                <a:srgbClr val="FFFFFF"/>
              </a:solidFill>
            </a:endParaRPr>
          </a:p>
          <a:p>
            <a:pPr marL="0" lvl="0" indent="0" algn="l" rtl="0">
              <a:spcBef>
                <a:spcPts val="1600"/>
              </a:spcBef>
              <a:spcAft>
                <a:spcPts val="0"/>
              </a:spcAft>
              <a:buNone/>
            </a:pPr>
            <a:r>
              <a:rPr lang="en">
                <a:solidFill>
                  <a:srgbClr val="FFFFFF"/>
                </a:solidFill>
              </a:rPr>
              <a:t>Game 1: 18 points, 6/18 from field, 6/14 from 3, 28 mins</a:t>
            </a:r>
            <a:endParaRPr>
              <a:solidFill>
                <a:srgbClr val="FFFFFF"/>
              </a:solidFill>
            </a:endParaRPr>
          </a:p>
          <a:p>
            <a:pPr marL="0" lvl="0" indent="0" algn="l" rtl="0">
              <a:spcBef>
                <a:spcPts val="1600"/>
              </a:spcBef>
              <a:spcAft>
                <a:spcPts val="0"/>
              </a:spcAft>
              <a:buNone/>
            </a:pPr>
            <a:r>
              <a:rPr lang="en">
                <a:solidFill>
                  <a:srgbClr val="FFFFFF"/>
                </a:solidFill>
              </a:rPr>
              <a:t>Game 2: 24 points, 9/15 from field, 6/9 from 3, 26 mins</a:t>
            </a:r>
            <a:endParaRPr>
              <a:solidFill>
                <a:srgbClr val="FFFFFF"/>
              </a:solidFill>
            </a:endParaRPr>
          </a:p>
          <a:p>
            <a:pPr marL="0" lvl="0" indent="0" algn="l" rtl="0">
              <a:spcBef>
                <a:spcPts val="1600"/>
              </a:spcBef>
              <a:spcAft>
                <a:spcPts val="0"/>
              </a:spcAft>
              <a:buNone/>
            </a:pPr>
            <a:r>
              <a:rPr lang="en">
                <a:solidFill>
                  <a:srgbClr val="FFFFFF"/>
                </a:solidFill>
              </a:rPr>
              <a:t>Game 3: 14 points, 6/15 from field, 4/9 from 3, 31 mins</a:t>
            </a:r>
            <a:endParaRPr>
              <a:solidFill>
                <a:srgbClr val="FFFFFF"/>
              </a:solidFill>
            </a:endParaRPr>
          </a:p>
          <a:p>
            <a:pPr marL="0" lvl="0" indent="0" algn="l" rtl="0">
              <a:spcBef>
                <a:spcPts val="1600"/>
              </a:spcBef>
              <a:spcAft>
                <a:spcPts val="0"/>
              </a:spcAft>
              <a:buNone/>
            </a:pPr>
            <a:r>
              <a:rPr lang="en">
                <a:solidFill>
                  <a:srgbClr val="FFFFFF"/>
                </a:solidFill>
              </a:rPr>
              <a:t>Game 4: 8 points, 3/12 from field, 2/8 from 3, 30 mins</a:t>
            </a:r>
            <a:endParaRPr>
              <a:solidFill>
                <a:srgbClr val="FFFFFF"/>
              </a:solidFill>
            </a:endParaRPr>
          </a:p>
          <a:p>
            <a:pPr marL="0" lvl="0" indent="0" algn="l" rtl="0">
              <a:spcBef>
                <a:spcPts val="1600"/>
              </a:spcBef>
              <a:spcAft>
                <a:spcPts val="0"/>
              </a:spcAft>
              <a:buNone/>
            </a:pPr>
            <a:r>
              <a:rPr lang="en">
                <a:solidFill>
                  <a:srgbClr val="FFFFFF"/>
                </a:solidFill>
              </a:rPr>
              <a:t>Game 5: 10:00 PM EST Tonight</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sp>
        <p:nvSpPr>
          <p:cNvPr id="206" name="Google Shape;206;p28"/>
          <p:cNvSpPr txBox="1">
            <a:spLocks noGrp="1"/>
          </p:cNvSpPr>
          <p:nvPr>
            <p:ph type="body" idx="2"/>
          </p:nvPr>
        </p:nvSpPr>
        <p:spPr>
          <a:xfrm>
            <a:off x="4832400" y="1152475"/>
            <a:ext cx="3999900" cy="37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Joe Ingles</a:t>
            </a:r>
            <a:endParaRPr>
              <a:solidFill>
                <a:schemeClr val="lt1"/>
              </a:solidFill>
            </a:endParaRPr>
          </a:p>
          <a:p>
            <a:pPr marL="0" lvl="0" indent="0" algn="l" rtl="0">
              <a:spcBef>
                <a:spcPts val="1600"/>
              </a:spcBef>
              <a:spcAft>
                <a:spcPts val="0"/>
              </a:spcAft>
              <a:buNone/>
            </a:pPr>
            <a:r>
              <a:rPr lang="en">
                <a:solidFill>
                  <a:schemeClr val="lt1"/>
                </a:solidFill>
              </a:rPr>
              <a:t>Game 1: 8 points, 3/12 from field, 1/8 from 3, 32 mins</a:t>
            </a:r>
            <a:endParaRPr>
              <a:solidFill>
                <a:schemeClr val="lt1"/>
              </a:solidFill>
            </a:endParaRPr>
          </a:p>
          <a:p>
            <a:pPr marL="0" lvl="0" indent="0" algn="l" rtl="0">
              <a:spcBef>
                <a:spcPts val="1600"/>
              </a:spcBef>
              <a:spcAft>
                <a:spcPts val="0"/>
              </a:spcAft>
              <a:buNone/>
            </a:pPr>
            <a:r>
              <a:rPr lang="en">
                <a:solidFill>
                  <a:schemeClr val="lt1"/>
                </a:solidFill>
              </a:rPr>
              <a:t>Game 2: 19 points, 7/10 from field, 4/7 from 3, 32 mins</a:t>
            </a:r>
            <a:endParaRPr>
              <a:solidFill>
                <a:schemeClr val="lt1"/>
              </a:solidFill>
            </a:endParaRPr>
          </a:p>
          <a:p>
            <a:pPr marL="0" lvl="0" indent="0" algn="l" rtl="0">
              <a:spcBef>
                <a:spcPts val="1600"/>
              </a:spcBef>
              <a:spcAft>
                <a:spcPts val="0"/>
              </a:spcAft>
              <a:buNone/>
            </a:pPr>
            <a:r>
              <a:rPr lang="en">
                <a:solidFill>
                  <a:schemeClr val="lt1"/>
                </a:solidFill>
              </a:rPr>
              <a:t>Game 3: 19 points, 6/11 from field, 5/8 from 3, 28 mins</a:t>
            </a:r>
            <a:endParaRPr>
              <a:solidFill>
                <a:schemeClr val="lt1"/>
              </a:solidFill>
            </a:endParaRPr>
          </a:p>
          <a:p>
            <a:pPr marL="0" lvl="0" indent="0" algn="l" rtl="0">
              <a:spcBef>
                <a:spcPts val="1600"/>
              </a:spcBef>
              <a:spcAft>
                <a:spcPts val="0"/>
              </a:spcAft>
              <a:buNone/>
            </a:pPr>
            <a:r>
              <a:rPr lang="en">
                <a:solidFill>
                  <a:schemeClr val="lt1"/>
                </a:solidFill>
              </a:rPr>
              <a:t>Game 4: 19 points, 7/9 from field, 5/7 from 3, 27 mins</a:t>
            </a:r>
            <a:endParaRPr>
              <a:solidFill>
                <a:schemeClr val="lt1"/>
              </a:solidFill>
            </a:endParaRPr>
          </a:p>
          <a:p>
            <a:pPr marL="0" lvl="0" indent="0" algn="l" rtl="0">
              <a:spcBef>
                <a:spcPts val="1600"/>
              </a:spcBef>
              <a:spcAft>
                <a:spcPts val="0"/>
              </a:spcAft>
              <a:buNone/>
            </a:pPr>
            <a:r>
              <a:rPr lang="en">
                <a:solidFill>
                  <a:schemeClr val="lt1"/>
                </a:solidFill>
              </a:rPr>
              <a:t>Game 5: 10:00 PM EST Tonight</a:t>
            </a:r>
            <a:endParaRPr>
              <a:solidFill>
                <a:schemeClr val="lt1"/>
              </a:solidFill>
            </a:endParaRPr>
          </a:p>
          <a:p>
            <a:pPr marL="0" lvl="0" indent="0" algn="l" rtl="0">
              <a:spcBef>
                <a:spcPts val="1600"/>
              </a:spcBef>
              <a:spcAft>
                <a:spcPts val="1600"/>
              </a:spcAft>
              <a:buNone/>
            </a:pP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10"/>
        <p:cNvGrpSpPr/>
        <p:nvPr/>
      </p:nvGrpSpPr>
      <p:grpSpPr>
        <a:xfrm>
          <a:off x="0" y="0"/>
          <a:ext cx="0" cy="0"/>
          <a:chOff x="0" y="0"/>
          <a:chExt cx="0" cy="0"/>
        </a:xfrm>
      </p:grpSpPr>
      <p:pic>
        <p:nvPicPr>
          <p:cNvPr id="211" name="Google Shape;211;p29"/>
          <p:cNvPicPr preferRelativeResize="0"/>
          <p:nvPr/>
        </p:nvPicPr>
        <p:blipFill>
          <a:blip r:embed="rId3">
            <a:alphaModFix/>
          </a:blip>
          <a:stretch>
            <a:fillRect/>
          </a:stretch>
        </p:blipFill>
        <p:spPr>
          <a:xfrm>
            <a:off x="0" y="0"/>
            <a:ext cx="9143997" cy="5143477"/>
          </a:xfrm>
          <a:prstGeom prst="rect">
            <a:avLst/>
          </a:prstGeom>
          <a:noFill/>
          <a:ln>
            <a:noFill/>
          </a:ln>
        </p:spPr>
      </p:pic>
      <p:sp>
        <p:nvSpPr>
          <p:cNvPr id="212" name="Google Shape;212;p29"/>
          <p:cNvSpPr/>
          <p:nvPr/>
        </p:nvSpPr>
        <p:spPr>
          <a:xfrm>
            <a:off x="9525" y="13"/>
            <a:ext cx="9420000" cy="5143500"/>
          </a:xfrm>
          <a:prstGeom prst="rect">
            <a:avLst/>
          </a:prstGeom>
          <a:solidFill>
            <a:srgbClr val="000000">
              <a:alpha val="80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Action</a:t>
            </a:r>
            <a:endParaRPr sz="3600">
              <a:solidFill>
                <a:srgbClr val="FFFFFF"/>
              </a:solidFill>
            </a:endParaRPr>
          </a:p>
          <a:p>
            <a:pPr marL="0" lvl="0" indent="0" algn="ctr" rtl="0">
              <a:spcBef>
                <a:spcPts val="0"/>
              </a:spcBef>
              <a:spcAft>
                <a:spcPts val="0"/>
              </a:spcAft>
              <a:buNone/>
            </a:pPr>
            <a:endParaRPr/>
          </a:p>
        </p:txBody>
      </p:sp>
      <p:pic>
        <p:nvPicPr>
          <p:cNvPr id="214" name="Google Shape;214;p29"/>
          <p:cNvPicPr preferRelativeResize="0"/>
          <p:nvPr/>
        </p:nvPicPr>
        <p:blipFill>
          <a:blip r:embed="rId4">
            <a:alphaModFix/>
          </a:blip>
          <a:stretch>
            <a:fillRect/>
          </a:stretch>
        </p:blipFill>
        <p:spPr>
          <a:xfrm>
            <a:off x="311700" y="1453625"/>
            <a:ext cx="3259501" cy="2656475"/>
          </a:xfrm>
          <a:prstGeom prst="rect">
            <a:avLst/>
          </a:prstGeom>
          <a:noFill/>
          <a:ln>
            <a:noFill/>
          </a:ln>
        </p:spPr>
      </p:pic>
      <p:pic>
        <p:nvPicPr>
          <p:cNvPr id="215" name="Google Shape;215;p29"/>
          <p:cNvPicPr preferRelativeResize="0"/>
          <p:nvPr/>
        </p:nvPicPr>
        <p:blipFill>
          <a:blip r:embed="rId5">
            <a:alphaModFix/>
          </a:blip>
          <a:stretch>
            <a:fillRect/>
          </a:stretch>
        </p:blipFill>
        <p:spPr>
          <a:xfrm>
            <a:off x="4034925" y="1453614"/>
            <a:ext cx="4906200" cy="2236275"/>
          </a:xfrm>
          <a:prstGeom prst="rect">
            <a:avLst/>
          </a:prstGeom>
          <a:noFill/>
          <a:ln>
            <a:noFill/>
          </a:ln>
        </p:spPr>
      </p:pic>
      <p:sp>
        <p:nvSpPr>
          <p:cNvPr id="216" name="Google Shape;216;p29"/>
          <p:cNvSpPr txBox="1">
            <a:spLocks noGrp="1"/>
          </p:cNvSpPr>
          <p:nvPr>
            <p:ph type="title"/>
          </p:nvPr>
        </p:nvSpPr>
        <p:spPr>
          <a:xfrm>
            <a:off x="9525" y="979350"/>
            <a:ext cx="35709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rPr>
              <a:t>Game 1</a:t>
            </a:r>
            <a:endParaRPr sz="2000">
              <a:solidFill>
                <a:schemeClr val="lt1"/>
              </a:solidFill>
            </a:endParaRPr>
          </a:p>
          <a:p>
            <a:pPr marL="0" lvl="0" indent="0" algn="ctr" rtl="0">
              <a:spcBef>
                <a:spcPts val="0"/>
              </a:spcBef>
              <a:spcAft>
                <a:spcPts val="0"/>
              </a:spcAft>
              <a:buNone/>
            </a:pPr>
            <a:endParaRPr/>
          </a:p>
        </p:txBody>
      </p:sp>
      <p:sp>
        <p:nvSpPr>
          <p:cNvPr id="217" name="Google Shape;217;p29"/>
          <p:cNvSpPr txBox="1">
            <a:spLocks noGrp="1"/>
          </p:cNvSpPr>
          <p:nvPr>
            <p:ph type="title"/>
          </p:nvPr>
        </p:nvSpPr>
        <p:spPr>
          <a:xfrm>
            <a:off x="5510925" y="1017725"/>
            <a:ext cx="1954200" cy="4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rPr>
              <a:t>Game 2</a:t>
            </a:r>
            <a:endParaRPr sz="2000">
              <a:solidFill>
                <a:srgbClr val="FFFFFF"/>
              </a:solidFill>
            </a:endParaRPr>
          </a:p>
          <a:p>
            <a:pPr marL="0" lvl="0" indent="0" algn="ctr" rtl="0">
              <a:spcBef>
                <a:spcPts val="0"/>
              </a:spcBef>
              <a:spcAft>
                <a:spcPts val="0"/>
              </a:spcAft>
              <a:buNone/>
            </a:pP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21"/>
        <p:cNvGrpSpPr/>
        <p:nvPr/>
      </p:nvGrpSpPr>
      <p:grpSpPr>
        <a:xfrm>
          <a:off x="0" y="0"/>
          <a:ext cx="0" cy="0"/>
          <a:chOff x="0" y="0"/>
          <a:chExt cx="0" cy="0"/>
        </a:xfrm>
      </p:grpSpPr>
      <p:pic>
        <p:nvPicPr>
          <p:cNvPr id="222" name="Google Shape;222;p30"/>
          <p:cNvPicPr preferRelativeResize="0"/>
          <p:nvPr/>
        </p:nvPicPr>
        <p:blipFill>
          <a:blip r:embed="rId3">
            <a:alphaModFix/>
          </a:blip>
          <a:stretch>
            <a:fillRect/>
          </a:stretch>
        </p:blipFill>
        <p:spPr>
          <a:xfrm>
            <a:off x="0" y="0"/>
            <a:ext cx="9143997" cy="5143477"/>
          </a:xfrm>
          <a:prstGeom prst="rect">
            <a:avLst/>
          </a:prstGeom>
          <a:noFill/>
          <a:ln>
            <a:noFill/>
          </a:ln>
        </p:spPr>
      </p:pic>
      <p:sp>
        <p:nvSpPr>
          <p:cNvPr id="223" name="Google Shape;223;p30"/>
          <p:cNvSpPr/>
          <p:nvPr/>
        </p:nvSpPr>
        <p:spPr>
          <a:xfrm>
            <a:off x="0" y="0"/>
            <a:ext cx="9144000" cy="5143500"/>
          </a:xfrm>
          <a:prstGeom prst="rect">
            <a:avLst/>
          </a:prstGeom>
          <a:solidFill>
            <a:srgbClr val="000000">
              <a:alpha val="80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4" name="Google Shape;224;p30"/>
          <p:cNvPicPr preferRelativeResize="0"/>
          <p:nvPr/>
        </p:nvPicPr>
        <p:blipFill>
          <a:blip r:embed="rId4">
            <a:alphaModFix/>
          </a:blip>
          <a:stretch>
            <a:fillRect/>
          </a:stretch>
        </p:blipFill>
        <p:spPr>
          <a:xfrm>
            <a:off x="141175" y="1512796"/>
            <a:ext cx="4496549" cy="1884405"/>
          </a:xfrm>
          <a:prstGeom prst="rect">
            <a:avLst/>
          </a:prstGeom>
          <a:noFill/>
          <a:ln>
            <a:noFill/>
          </a:ln>
        </p:spPr>
      </p:pic>
      <p:pic>
        <p:nvPicPr>
          <p:cNvPr id="225" name="Google Shape;225;p30"/>
          <p:cNvPicPr preferRelativeResize="0"/>
          <p:nvPr/>
        </p:nvPicPr>
        <p:blipFill>
          <a:blip r:embed="rId5">
            <a:alphaModFix/>
          </a:blip>
          <a:stretch>
            <a:fillRect/>
          </a:stretch>
        </p:blipFill>
        <p:spPr>
          <a:xfrm>
            <a:off x="4850881" y="1501275"/>
            <a:ext cx="3365619" cy="3361549"/>
          </a:xfrm>
          <a:prstGeom prst="rect">
            <a:avLst/>
          </a:prstGeom>
          <a:noFill/>
          <a:ln>
            <a:noFill/>
          </a:ln>
        </p:spPr>
      </p:pic>
      <p:sp>
        <p:nvSpPr>
          <p:cNvPr id="226" name="Google Shape;226;p30"/>
          <p:cNvSpPr txBox="1"/>
          <p:nvPr/>
        </p:nvSpPr>
        <p:spPr>
          <a:xfrm flipH="1">
            <a:off x="141175" y="3986525"/>
            <a:ext cx="4078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lt1"/>
                </a:solidFill>
                <a:latin typeface="Proxima Nova"/>
                <a:ea typeface="Proxima Nova"/>
                <a:cs typeface="Proxima Nova"/>
                <a:sym typeface="Proxima Nova"/>
              </a:rPr>
              <a:t>Overall: Minus $21.48 through 4 games.</a:t>
            </a:r>
            <a:endParaRPr sz="2000" b="1">
              <a:solidFill>
                <a:schemeClr val="lt1"/>
              </a:solidFill>
              <a:latin typeface="Proxima Nova"/>
              <a:ea typeface="Proxima Nova"/>
              <a:cs typeface="Proxima Nova"/>
              <a:sym typeface="Proxima Nova"/>
            </a:endParaRPr>
          </a:p>
        </p:txBody>
      </p:sp>
      <p:sp>
        <p:nvSpPr>
          <p:cNvPr id="227" name="Google Shape;227;p30"/>
          <p:cNvSpPr txBox="1">
            <a:spLocks noGrp="1"/>
          </p:cNvSpPr>
          <p:nvPr>
            <p:ph type="title"/>
          </p:nvPr>
        </p:nvSpPr>
        <p:spPr>
          <a:xfrm>
            <a:off x="311700" y="3507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Action</a:t>
            </a:r>
            <a:endParaRPr sz="3600">
              <a:solidFill>
                <a:srgbClr val="FFFFFF"/>
              </a:solidFill>
            </a:endParaRPr>
          </a:p>
          <a:p>
            <a:pPr marL="0" lvl="0" indent="0" algn="ctr" rtl="0">
              <a:spcBef>
                <a:spcPts val="0"/>
              </a:spcBef>
              <a:spcAft>
                <a:spcPts val="0"/>
              </a:spcAft>
              <a:buNone/>
            </a:pPr>
            <a:endParaRPr/>
          </a:p>
        </p:txBody>
      </p:sp>
      <p:sp>
        <p:nvSpPr>
          <p:cNvPr id="228" name="Google Shape;228;p30"/>
          <p:cNvSpPr txBox="1">
            <a:spLocks noGrp="1"/>
          </p:cNvSpPr>
          <p:nvPr>
            <p:ph type="title"/>
          </p:nvPr>
        </p:nvSpPr>
        <p:spPr>
          <a:xfrm>
            <a:off x="395125" y="987663"/>
            <a:ext cx="3570900" cy="3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rPr>
              <a:t>Game 3</a:t>
            </a:r>
            <a:endParaRPr sz="2000">
              <a:solidFill>
                <a:schemeClr val="lt1"/>
              </a:solidFill>
            </a:endParaRPr>
          </a:p>
          <a:p>
            <a:pPr marL="0" lvl="0" indent="0" algn="ctr" rtl="0">
              <a:spcBef>
                <a:spcPts val="0"/>
              </a:spcBef>
              <a:spcAft>
                <a:spcPts val="0"/>
              </a:spcAft>
              <a:buNone/>
            </a:pPr>
            <a:endParaRPr/>
          </a:p>
        </p:txBody>
      </p:sp>
      <p:sp>
        <p:nvSpPr>
          <p:cNvPr id="229" name="Google Shape;229;p30"/>
          <p:cNvSpPr txBox="1">
            <a:spLocks noGrp="1"/>
          </p:cNvSpPr>
          <p:nvPr>
            <p:ph type="title"/>
          </p:nvPr>
        </p:nvSpPr>
        <p:spPr>
          <a:xfrm>
            <a:off x="5440000" y="987675"/>
            <a:ext cx="1954200" cy="4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rPr>
              <a:t>Game 4</a:t>
            </a:r>
            <a:endParaRPr sz="2000">
              <a:solidFill>
                <a:srgbClr val="FFFFFF"/>
              </a:solidFill>
            </a:endParaRPr>
          </a:p>
          <a:p>
            <a:pPr marL="0" lvl="0" indent="0" algn="ctr" rtl="0">
              <a:spcBef>
                <a:spcPts val="0"/>
              </a:spcBef>
              <a:spcAft>
                <a:spcPts val="0"/>
              </a:spcAft>
              <a:buNone/>
            </a:pP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33"/>
        <p:cNvGrpSpPr/>
        <p:nvPr/>
      </p:nvGrpSpPr>
      <p:grpSpPr>
        <a:xfrm>
          <a:off x="0" y="0"/>
          <a:ext cx="0" cy="0"/>
          <a:chOff x="0" y="0"/>
          <a:chExt cx="0" cy="0"/>
        </a:xfrm>
      </p:grpSpPr>
      <p:pic>
        <p:nvPicPr>
          <p:cNvPr id="234" name="Google Shape;234;p31"/>
          <p:cNvPicPr preferRelativeResize="0"/>
          <p:nvPr/>
        </p:nvPicPr>
        <p:blipFill>
          <a:blip r:embed="rId3">
            <a:alphaModFix/>
          </a:blip>
          <a:stretch>
            <a:fillRect/>
          </a:stretch>
        </p:blipFill>
        <p:spPr>
          <a:xfrm>
            <a:off x="0" y="0"/>
            <a:ext cx="9143997" cy="5143477"/>
          </a:xfrm>
          <a:prstGeom prst="rect">
            <a:avLst/>
          </a:prstGeom>
          <a:noFill/>
          <a:ln>
            <a:noFill/>
          </a:ln>
        </p:spPr>
      </p:pic>
      <p:sp>
        <p:nvSpPr>
          <p:cNvPr id="235" name="Google Shape;235;p31"/>
          <p:cNvSpPr/>
          <p:nvPr/>
        </p:nvSpPr>
        <p:spPr>
          <a:xfrm>
            <a:off x="0" y="0"/>
            <a:ext cx="9144000" cy="5143500"/>
          </a:xfrm>
          <a:prstGeom prst="rect">
            <a:avLst/>
          </a:prstGeom>
          <a:solidFill>
            <a:srgbClr val="000000">
              <a:alpha val="80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txBox="1">
            <a:spLocks noGrp="1"/>
          </p:cNvSpPr>
          <p:nvPr>
            <p:ph type="title"/>
          </p:nvPr>
        </p:nvSpPr>
        <p:spPr>
          <a:xfrm>
            <a:off x="365425" y="2285388"/>
            <a:ext cx="4033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Action</a:t>
            </a:r>
            <a:r>
              <a:rPr lang="en">
                <a:solidFill>
                  <a:schemeClr val="lt1"/>
                </a:solidFill>
              </a:rPr>
              <a:t>	 for Game 5 Tonight</a:t>
            </a:r>
            <a:endParaRPr/>
          </a:p>
        </p:txBody>
      </p:sp>
      <p:pic>
        <p:nvPicPr>
          <p:cNvPr id="237" name="Google Shape;237;p31"/>
          <p:cNvPicPr preferRelativeResize="0"/>
          <p:nvPr/>
        </p:nvPicPr>
        <p:blipFill>
          <a:blip r:embed="rId4">
            <a:alphaModFix/>
          </a:blip>
          <a:stretch>
            <a:fillRect/>
          </a:stretch>
        </p:blipFill>
        <p:spPr>
          <a:xfrm>
            <a:off x="4572000" y="554076"/>
            <a:ext cx="4213425" cy="40353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64"/>
        <p:cNvGrpSpPr/>
        <p:nvPr/>
      </p:nvGrpSpPr>
      <p:grpSpPr>
        <a:xfrm>
          <a:off x="0" y="0"/>
          <a:ext cx="0" cy="0"/>
          <a:chOff x="0" y="0"/>
          <a:chExt cx="0" cy="0"/>
        </a:xfrm>
      </p:grpSpPr>
      <p:pic>
        <p:nvPicPr>
          <p:cNvPr id="65" name="Google Shape;65;p14" title="Cameo by Corey Kispert via cameo.mp4">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41"/>
        <p:cNvGrpSpPr/>
        <p:nvPr/>
      </p:nvGrpSpPr>
      <p:grpSpPr>
        <a:xfrm>
          <a:off x="0" y="0"/>
          <a:ext cx="0" cy="0"/>
          <a:chOff x="0" y="0"/>
          <a:chExt cx="0" cy="0"/>
        </a:xfrm>
      </p:grpSpPr>
      <p:pic>
        <p:nvPicPr>
          <p:cNvPr id="242" name="Google Shape;242;p32"/>
          <p:cNvPicPr preferRelativeResize="0"/>
          <p:nvPr/>
        </p:nvPicPr>
        <p:blipFill rotWithShape="1">
          <a:blip r:embed="rId3">
            <a:alphaModFix/>
          </a:blip>
          <a:srcRect l="4514" t="5425" r="4659" b="5487"/>
          <a:stretch/>
        </p:blipFill>
        <p:spPr>
          <a:xfrm>
            <a:off x="-268337" y="0"/>
            <a:ext cx="9680673" cy="5143500"/>
          </a:xfrm>
          <a:prstGeom prst="rect">
            <a:avLst/>
          </a:prstGeom>
          <a:noFill/>
          <a:ln>
            <a:noFill/>
          </a:ln>
        </p:spPr>
      </p:pic>
      <p:sp>
        <p:nvSpPr>
          <p:cNvPr id="243" name="Google Shape;243;p32"/>
          <p:cNvSpPr/>
          <p:nvPr/>
        </p:nvSpPr>
        <p:spPr>
          <a:xfrm>
            <a:off x="-276000" y="0"/>
            <a:ext cx="9696000" cy="5143500"/>
          </a:xfrm>
          <a:prstGeom prst="rect">
            <a:avLst/>
          </a:prstGeom>
          <a:solidFill>
            <a:srgbClr val="000000">
              <a:alpha val="80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txBox="1"/>
          <p:nvPr/>
        </p:nvSpPr>
        <p:spPr>
          <a:xfrm flipH="1">
            <a:off x="141175" y="3986525"/>
            <a:ext cx="407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chemeClr val="lt1"/>
              </a:solidFill>
              <a:latin typeface="Proxima Nova"/>
              <a:ea typeface="Proxima Nova"/>
              <a:cs typeface="Proxima Nova"/>
              <a:sym typeface="Proxima Nova"/>
            </a:endParaRPr>
          </a:p>
        </p:txBody>
      </p:sp>
      <p:sp>
        <p:nvSpPr>
          <p:cNvPr id="245" name="Google Shape;245;p32"/>
          <p:cNvSpPr txBox="1"/>
          <p:nvPr/>
        </p:nvSpPr>
        <p:spPr>
          <a:xfrm>
            <a:off x="402675" y="1025650"/>
            <a:ext cx="7908900" cy="169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From game to game it’s impossible to say outright how a player will perform  </a:t>
            </a:r>
            <a:endParaRPr>
              <a:solidFill>
                <a:schemeClr val="lt1"/>
              </a:solidFill>
              <a:latin typeface="Proxima Nova"/>
              <a:ea typeface="Proxima Nova"/>
              <a:cs typeface="Proxima Nova"/>
              <a:sym typeface="Proxima Nova"/>
            </a:endParaRPr>
          </a:p>
          <a:p>
            <a:pPr marL="914400" lvl="1" indent="-317500" algn="l" rtl="0">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But, player performance is definitely something that can be estimated based off the countless stats that the NBA now tracks .  </a:t>
            </a:r>
            <a:endParaRPr>
              <a:solidFill>
                <a:schemeClr val="lt1"/>
              </a:solidFill>
              <a:latin typeface="Proxima Nova"/>
              <a:ea typeface="Proxima Nova"/>
              <a:cs typeface="Proxima Nova"/>
              <a:sym typeface="Proxima Nova"/>
            </a:endParaRPr>
          </a:p>
          <a:p>
            <a:pPr marL="914400" lvl="1" indent="-317500" algn="l" rtl="0">
              <a:spcBef>
                <a:spcPts val="0"/>
              </a:spcBef>
              <a:spcAft>
                <a:spcPts val="0"/>
              </a:spcAft>
              <a:buClr>
                <a:schemeClr val="lt1"/>
              </a:buClr>
              <a:buSzPts val="1400"/>
              <a:buFont typeface="Proxima Nova"/>
              <a:buChar char="○"/>
            </a:pPr>
            <a:r>
              <a:rPr lang="en">
                <a:solidFill>
                  <a:schemeClr val="lt1"/>
                </a:solidFill>
                <a:latin typeface="Proxima Nova"/>
                <a:ea typeface="Proxima Nova"/>
                <a:cs typeface="Proxima Nova"/>
                <a:sym typeface="Proxima Nova"/>
              </a:rPr>
              <a:t>Player Performance in the regular season is not always a great predictor of post-season performances.</a:t>
            </a:r>
            <a:endParaRPr>
              <a:solidFill>
                <a:schemeClr val="lt1"/>
              </a:solidFill>
              <a:latin typeface="Proxima Nova"/>
              <a:ea typeface="Proxima Nova"/>
              <a:cs typeface="Proxima Nova"/>
              <a:sym typeface="Proxima Nova"/>
            </a:endParaRPr>
          </a:p>
          <a:p>
            <a:pPr marL="0" lvl="0" indent="0" algn="l" rtl="0">
              <a:spcBef>
                <a:spcPts val="0"/>
              </a:spcBef>
              <a:spcAft>
                <a:spcPts val="0"/>
              </a:spcAft>
              <a:buNone/>
            </a:pPr>
            <a:endParaRPr>
              <a:solidFill>
                <a:schemeClr val="lt1"/>
              </a:solidFill>
              <a:latin typeface="Proxima Nova"/>
              <a:ea typeface="Proxima Nova"/>
              <a:cs typeface="Proxima Nova"/>
              <a:sym typeface="Proxima Nova"/>
            </a:endParaRPr>
          </a:p>
          <a:p>
            <a:pPr marL="457200" lvl="0" indent="0" algn="l" rtl="0">
              <a:spcBef>
                <a:spcPts val="0"/>
              </a:spcBef>
              <a:spcAft>
                <a:spcPts val="0"/>
              </a:spcAft>
              <a:buNone/>
            </a:pPr>
            <a:endParaRPr>
              <a:solidFill>
                <a:schemeClr val="lt1"/>
              </a:solidFill>
              <a:latin typeface="Proxima Nova"/>
              <a:ea typeface="Proxima Nova"/>
              <a:cs typeface="Proxima Nova"/>
              <a:sym typeface="Proxima Nova"/>
            </a:endParaRPr>
          </a:p>
        </p:txBody>
      </p:sp>
      <p:sp>
        <p:nvSpPr>
          <p:cNvPr id="246" name="Google Shape;24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Conclusion</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250"/>
        <p:cNvGrpSpPr/>
        <p:nvPr/>
      </p:nvGrpSpPr>
      <p:grpSpPr>
        <a:xfrm>
          <a:off x="0" y="0"/>
          <a:ext cx="0" cy="0"/>
          <a:chOff x="0" y="0"/>
          <a:chExt cx="0" cy="0"/>
        </a:xfrm>
      </p:grpSpPr>
      <p:pic>
        <p:nvPicPr>
          <p:cNvPr id="251" name="Google Shape;251;p33"/>
          <p:cNvPicPr preferRelativeResize="0"/>
          <p:nvPr/>
        </p:nvPicPr>
        <p:blipFill rotWithShape="1">
          <a:blip r:embed="rId3">
            <a:alphaModFix/>
          </a:blip>
          <a:srcRect b="19923"/>
          <a:stretch/>
        </p:blipFill>
        <p:spPr>
          <a:xfrm>
            <a:off x="-141150" y="-76775"/>
            <a:ext cx="9285150" cy="5220276"/>
          </a:xfrm>
          <a:prstGeom prst="rect">
            <a:avLst/>
          </a:prstGeom>
          <a:noFill/>
          <a:ln>
            <a:noFill/>
          </a:ln>
        </p:spPr>
      </p:pic>
      <p:sp>
        <p:nvSpPr>
          <p:cNvPr id="252" name="Google Shape;252;p33"/>
          <p:cNvSpPr/>
          <p:nvPr/>
        </p:nvSpPr>
        <p:spPr>
          <a:xfrm>
            <a:off x="-141225" y="-76900"/>
            <a:ext cx="9285300" cy="5220300"/>
          </a:xfrm>
          <a:prstGeom prst="rect">
            <a:avLst/>
          </a:prstGeom>
          <a:solidFill>
            <a:srgbClr val="000000">
              <a:alpha val="6592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Alfa Slab One"/>
                <a:ea typeface="Alfa Slab One"/>
                <a:cs typeface="Alfa Slab One"/>
                <a:sym typeface="Alfa Slab One"/>
              </a:rPr>
              <a:t>THANK YOU</a:t>
            </a:r>
            <a:endParaRPr sz="3600">
              <a:solidFill>
                <a:schemeClr val="lt1"/>
              </a:solidFill>
              <a:latin typeface="Alfa Slab One"/>
              <a:ea typeface="Alfa Slab One"/>
              <a:cs typeface="Alfa Slab One"/>
              <a:sym typeface="Alfa Slab One"/>
            </a:endParaRPr>
          </a:p>
        </p:txBody>
      </p:sp>
      <p:sp>
        <p:nvSpPr>
          <p:cNvPr id="253" name="Google Shape;253;p33"/>
          <p:cNvSpPr txBox="1"/>
          <p:nvPr/>
        </p:nvSpPr>
        <p:spPr>
          <a:xfrm flipH="1">
            <a:off x="141175" y="3986525"/>
            <a:ext cx="4078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chemeClr val="lt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0" y="0"/>
            <a:ext cx="9144000" cy="5753944"/>
          </a:xfrm>
          <a:prstGeom prst="rect">
            <a:avLst/>
          </a:prstGeom>
          <a:noFill/>
          <a:ln>
            <a:noFill/>
          </a:ln>
        </p:spPr>
      </p:pic>
      <p:sp>
        <p:nvSpPr>
          <p:cNvPr id="71" name="Google Shape;71;p15"/>
          <p:cNvSpPr/>
          <p:nvPr/>
        </p:nvSpPr>
        <p:spPr>
          <a:xfrm>
            <a:off x="0" y="0"/>
            <a:ext cx="9144000" cy="5250900"/>
          </a:xfrm>
          <a:prstGeom prst="rect">
            <a:avLst/>
          </a:prstGeom>
          <a:solidFill>
            <a:srgbClr val="000000">
              <a:alpha val="737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a:spLocks noGrp="1"/>
          </p:cNvSpPr>
          <p:nvPr>
            <p:ph type="title"/>
          </p:nvPr>
        </p:nvSpPr>
        <p:spPr>
          <a:xfrm>
            <a:off x="311700" y="2285400"/>
            <a:ext cx="85206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Analytics is TRANSFORMING the NBA</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12" y="0"/>
            <a:ext cx="9129713" cy="5143500"/>
          </a:xfrm>
          <a:prstGeom prst="rect">
            <a:avLst/>
          </a:prstGeom>
          <a:noFill/>
          <a:ln>
            <a:noFill/>
          </a:ln>
        </p:spPr>
      </p:pic>
      <p:sp>
        <p:nvSpPr>
          <p:cNvPr id="78" name="Google Shape;78;p16"/>
          <p:cNvSpPr/>
          <p:nvPr/>
        </p:nvSpPr>
        <p:spPr>
          <a:xfrm>
            <a:off x="0" y="0"/>
            <a:ext cx="9144000" cy="5143500"/>
          </a:xfrm>
          <a:prstGeom prst="rect">
            <a:avLst/>
          </a:prstGeom>
          <a:solidFill>
            <a:srgbClr val="000000">
              <a:alpha val="80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The Project</a:t>
            </a:r>
            <a:endParaRPr>
              <a:solidFill>
                <a:srgbClr val="FFFFFF"/>
              </a:solidFill>
            </a:endParaRPr>
          </a:p>
        </p:txBody>
      </p:sp>
      <p:sp>
        <p:nvSpPr>
          <p:cNvPr id="80" name="Google Shape;80;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FFFFFF"/>
              </a:buClr>
              <a:buSzPts val="1800"/>
              <a:buChar char="●"/>
            </a:pPr>
            <a:r>
              <a:rPr lang="en">
                <a:solidFill>
                  <a:srgbClr val="FFFFFF"/>
                </a:solidFill>
              </a:rPr>
              <a:t>Our goal </a:t>
            </a:r>
            <a:endParaRPr>
              <a:solidFill>
                <a:srgbClr val="FFFFFF"/>
              </a:solidFill>
            </a:endParaRPr>
          </a:p>
          <a:p>
            <a:pPr marL="914400" lvl="1" indent="-317500" algn="l" rtl="0">
              <a:lnSpc>
                <a:spcPct val="150000"/>
              </a:lnSpc>
              <a:spcBef>
                <a:spcPts val="0"/>
              </a:spcBef>
              <a:spcAft>
                <a:spcPts val="0"/>
              </a:spcAft>
              <a:buClr>
                <a:srgbClr val="FFFFFF"/>
              </a:buClr>
              <a:buSzPts val="1400"/>
              <a:buChar char="○"/>
            </a:pPr>
            <a:r>
              <a:rPr lang="en">
                <a:solidFill>
                  <a:srgbClr val="FFFFFF"/>
                </a:solidFill>
              </a:rPr>
              <a:t>Use historical NBA player data to predict the outcome of player performance for certain statistical categories</a:t>
            </a:r>
            <a:endParaRPr>
              <a:solidFill>
                <a:srgbClr val="FFFFFF"/>
              </a:solidFill>
            </a:endParaRPr>
          </a:p>
          <a:p>
            <a:pPr marL="457200" lvl="0" indent="-342900" algn="l" rtl="0">
              <a:lnSpc>
                <a:spcPct val="150000"/>
              </a:lnSpc>
              <a:spcBef>
                <a:spcPts val="0"/>
              </a:spcBef>
              <a:spcAft>
                <a:spcPts val="0"/>
              </a:spcAft>
              <a:buClr>
                <a:srgbClr val="FFFFFF"/>
              </a:buClr>
              <a:buSzPts val="1800"/>
              <a:buChar char="●"/>
            </a:pPr>
            <a:r>
              <a:rPr lang="en">
                <a:solidFill>
                  <a:srgbClr val="FFFFFF"/>
                </a:solidFill>
              </a:rPr>
              <a:t>Players Involved</a:t>
            </a:r>
            <a:endParaRPr>
              <a:solidFill>
                <a:srgbClr val="FFFFFF"/>
              </a:solidFill>
            </a:endParaRPr>
          </a:p>
          <a:p>
            <a:pPr marL="914400" lvl="1" indent="-317500" algn="l" rtl="0">
              <a:lnSpc>
                <a:spcPct val="150000"/>
              </a:lnSpc>
              <a:spcBef>
                <a:spcPts val="0"/>
              </a:spcBef>
              <a:spcAft>
                <a:spcPts val="0"/>
              </a:spcAft>
              <a:buClr>
                <a:srgbClr val="FFFFFF"/>
              </a:buClr>
              <a:buSzPts val="1400"/>
              <a:buChar char="○"/>
            </a:pPr>
            <a:r>
              <a:rPr lang="en">
                <a:solidFill>
                  <a:srgbClr val="FFFFFF"/>
                </a:solidFill>
              </a:rPr>
              <a:t>Jordan Clarkson - Shooting Guard for the Utah Jazz, </a:t>
            </a:r>
            <a:r>
              <a:rPr lang="en">
                <a:solidFill>
                  <a:schemeClr val="lt1"/>
                </a:solidFill>
              </a:rPr>
              <a:t>2021 6th Man of the Year. One of the most lethal scorers in the NBA</a:t>
            </a:r>
            <a:endParaRPr>
              <a:solidFill>
                <a:schemeClr val="lt1"/>
              </a:solidFill>
            </a:endParaRPr>
          </a:p>
          <a:p>
            <a:pPr marL="1371600" lvl="2" indent="-317500" algn="l" rtl="0">
              <a:lnSpc>
                <a:spcPct val="150000"/>
              </a:lnSpc>
              <a:spcBef>
                <a:spcPts val="0"/>
              </a:spcBef>
              <a:spcAft>
                <a:spcPts val="0"/>
              </a:spcAft>
              <a:buClr>
                <a:srgbClr val="FFFFFF"/>
              </a:buClr>
              <a:buSzPts val="1400"/>
              <a:buChar char="■"/>
            </a:pPr>
            <a:r>
              <a:rPr lang="en">
                <a:solidFill>
                  <a:srgbClr val="FFFFFF"/>
                </a:solidFill>
              </a:rPr>
              <a:t>Predict if he’ll score at least 20 points</a:t>
            </a:r>
            <a:endParaRPr>
              <a:solidFill>
                <a:srgbClr val="FFFFFF"/>
              </a:solidFill>
            </a:endParaRPr>
          </a:p>
          <a:p>
            <a:pPr marL="914400" lvl="1" indent="-317500" algn="l" rtl="0">
              <a:lnSpc>
                <a:spcPct val="150000"/>
              </a:lnSpc>
              <a:spcBef>
                <a:spcPts val="0"/>
              </a:spcBef>
              <a:spcAft>
                <a:spcPts val="0"/>
              </a:spcAft>
              <a:buClr>
                <a:srgbClr val="FFFFFF"/>
              </a:buClr>
              <a:buSzPts val="1400"/>
              <a:buChar char="○"/>
            </a:pPr>
            <a:r>
              <a:rPr lang="en">
                <a:solidFill>
                  <a:srgbClr val="FFFFFF"/>
                </a:solidFill>
              </a:rPr>
              <a:t>Joe Ingles- Point Guard for Utah Jazz, Career 41% Three-Point Shooter</a:t>
            </a:r>
            <a:endParaRPr>
              <a:solidFill>
                <a:srgbClr val="FFFFFF"/>
              </a:solidFill>
            </a:endParaRPr>
          </a:p>
          <a:p>
            <a:pPr marL="1371600" lvl="2" indent="-317500" algn="l" rtl="0">
              <a:lnSpc>
                <a:spcPct val="150000"/>
              </a:lnSpc>
              <a:spcBef>
                <a:spcPts val="0"/>
              </a:spcBef>
              <a:spcAft>
                <a:spcPts val="0"/>
              </a:spcAft>
              <a:buClr>
                <a:srgbClr val="FFFFFF"/>
              </a:buClr>
              <a:buSzPts val="1400"/>
              <a:buChar char="■"/>
            </a:pPr>
            <a:r>
              <a:rPr lang="en">
                <a:solidFill>
                  <a:srgbClr val="FFFFFF"/>
                </a:solidFill>
              </a:rPr>
              <a:t>Predict if he’ll make at least three 3-Point shots</a:t>
            </a:r>
            <a:endParaRPr>
              <a:solidFill>
                <a:srgbClr val="FFFFFF"/>
              </a:solidFill>
            </a:endParaRPr>
          </a:p>
          <a:p>
            <a:pPr marL="914400" lvl="0" indent="0" algn="l" rtl="0">
              <a:lnSpc>
                <a:spcPct val="150000"/>
              </a:lnSpc>
              <a:spcBef>
                <a:spcPts val="1600"/>
              </a:spcBef>
              <a:spcAft>
                <a:spcPts val="0"/>
              </a:spcAft>
              <a:buNone/>
            </a:pPr>
            <a:endParaRPr>
              <a:solidFill>
                <a:srgbClr val="FFFFFF"/>
              </a:solidFill>
            </a:endParaRPr>
          </a:p>
          <a:p>
            <a:pPr marL="91440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14288" y="0"/>
            <a:ext cx="9129713" cy="5143500"/>
          </a:xfrm>
          <a:prstGeom prst="rect">
            <a:avLst/>
          </a:prstGeom>
          <a:noFill/>
          <a:ln>
            <a:noFill/>
          </a:ln>
        </p:spPr>
      </p:pic>
      <p:sp>
        <p:nvSpPr>
          <p:cNvPr id="86" name="Google Shape;86;p17"/>
          <p:cNvSpPr/>
          <p:nvPr/>
        </p:nvSpPr>
        <p:spPr>
          <a:xfrm>
            <a:off x="0" y="0"/>
            <a:ext cx="9144000" cy="5250900"/>
          </a:xfrm>
          <a:prstGeom prst="rect">
            <a:avLst/>
          </a:prstGeom>
          <a:solidFill>
            <a:srgbClr val="000000">
              <a:alpha val="737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ANALYTICS, ANALYTICS, ANALYTICS</a:t>
            </a:r>
            <a:endParaRPr>
              <a:solidFill>
                <a:srgbClr val="FFFFFF"/>
              </a:solidFill>
            </a:endParaRPr>
          </a:p>
        </p:txBody>
      </p:sp>
      <p:sp>
        <p:nvSpPr>
          <p:cNvPr id="88" name="Google Shape;88;p17"/>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a:solidFill>
                  <a:schemeClr val="lt1"/>
                </a:solidFill>
              </a:rPr>
              <a:t>Shot Selection + Team Makeup</a:t>
            </a:r>
            <a:endParaRPr>
              <a:solidFill>
                <a:schemeClr val="lt1"/>
              </a:solidFill>
            </a:endParaRPr>
          </a:p>
          <a:p>
            <a:pPr marL="0" lvl="0" indent="0" algn="l" rtl="0">
              <a:spcBef>
                <a:spcPts val="1600"/>
              </a:spcBef>
              <a:spcAft>
                <a:spcPts val="1600"/>
              </a:spcAft>
              <a:buNone/>
            </a:pPr>
            <a:endParaRPr/>
          </a:p>
        </p:txBody>
      </p:sp>
      <p:pic>
        <p:nvPicPr>
          <p:cNvPr id="89" name="Google Shape;89;p17"/>
          <p:cNvPicPr preferRelativeResize="0"/>
          <p:nvPr/>
        </p:nvPicPr>
        <p:blipFill>
          <a:blip r:embed="rId4">
            <a:alphaModFix/>
          </a:blip>
          <a:stretch>
            <a:fillRect/>
          </a:stretch>
        </p:blipFill>
        <p:spPr>
          <a:xfrm>
            <a:off x="0" y="1531825"/>
            <a:ext cx="3460100" cy="3662124"/>
          </a:xfrm>
          <a:prstGeom prst="rect">
            <a:avLst/>
          </a:prstGeom>
          <a:noFill/>
          <a:ln>
            <a:noFill/>
          </a:ln>
        </p:spPr>
      </p:pic>
      <p:pic>
        <p:nvPicPr>
          <p:cNvPr id="90" name="Google Shape;90;p17"/>
          <p:cNvPicPr preferRelativeResize="0"/>
          <p:nvPr/>
        </p:nvPicPr>
        <p:blipFill>
          <a:blip r:embed="rId5">
            <a:alphaModFix/>
          </a:blip>
          <a:stretch>
            <a:fillRect/>
          </a:stretch>
        </p:blipFill>
        <p:spPr>
          <a:xfrm>
            <a:off x="6225750" y="1531825"/>
            <a:ext cx="2918250" cy="1826575"/>
          </a:xfrm>
          <a:prstGeom prst="rect">
            <a:avLst/>
          </a:prstGeom>
          <a:noFill/>
          <a:ln>
            <a:noFill/>
          </a:ln>
        </p:spPr>
      </p:pic>
      <p:pic>
        <p:nvPicPr>
          <p:cNvPr id="91" name="Google Shape;91;p17"/>
          <p:cNvPicPr preferRelativeResize="0"/>
          <p:nvPr/>
        </p:nvPicPr>
        <p:blipFill>
          <a:blip r:embed="rId6">
            <a:alphaModFix/>
          </a:blip>
          <a:stretch>
            <a:fillRect/>
          </a:stretch>
        </p:blipFill>
        <p:spPr>
          <a:xfrm>
            <a:off x="3487225" y="3337650"/>
            <a:ext cx="2711400" cy="1826574"/>
          </a:xfrm>
          <a:prstGeom prst="rect">
            <a:avLst/>
          </a:prstGeom>
          <a:noFill/>
          <a:ln>
            <a:noFill/>
          </a:ln>
        </p:spPr>
      </p:pic>
      <p:pic>
        <p:nvPicPr>
          <p:cNvPr id="92" name="Google Shape;92;p17"/>
          <p:cNvPicPr preferRelativeResize="0"/>
          <p:nvPr/>
        </p:nvPicPr>
        <p:blipFill>
          <a:blip r:embed="rId7">
            <a:alphaModFix/>
          </a:blip>
          <a:stretch>
            <a:fillRect/>
          </a:stretch>
        </p:blipFill>
        <p:spPr>
          <a:xfrm>
            <a:off x="6225750" y="3358400"/>
            <a:ext cx="2918252" cy="1826574"/>
          </a:xfrm>
          <a:prstGeom prst="rect">
            <a:avLst/>
          </a:prstGeom>
          <a:noFill/>
          <a:ln>
            <a:noFill/>
          </a:ln>
        </p:spPr>
      </p:pic>
      <p:pic>
        <p:nvPicPr>
          <p:cNvPr id="93" name="Google Shape;93;p17"/>
          <p:cNvPicPr preferRelativeResize="0"/>
          <p:nvPr/>
        </p:nvPicPr>
        <p:blipFill>
          <a:blip r:embed="rId8">
            <a:alphaModFix/>
          </a:blip>
          <a:stretch>
            <a:fillRect/>
          </a:stretch>
        </p:blipFill>
        <p:spPr>
          <a:xfrm>
            <a:off x="3460100" y="1531825"/>
            <a:ext cx="2738525" cy="1826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0" y="0"/>
            <a:ext cx="9129713" cy="5143500"/>
          </a:xfrm>
          <a:prstGeom prst="rect">
            <a:avLst/>
          </a:prstGeom>
          <a:noFill/>
          <a:ln>
            <a:noFill/>
          </a:ln>
        </p:spPr>
      </p:pic>
      <p:sp>
        <p:nvSpPr>
          <p:cNvPr id="99" name="Google Shape;99;p18"/>
          <p:cNvSpPr/>
          <p:nvPr/>
        </p:nvSpPr>
        <p:spPr>
          <a:xfrm>
            <a:off x="0" y="0"/>
            <a:ext cx="9144000" cy="5143500"/>
          </a:xfrm>
          <a:prstGeom prst="rect">
            <a:avLst/>
          </a:prstGeom>
          <a:solidFill>
            <a:srgbClr val="000000">
              <a:alpha val="804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Dataset </a:t>
            </a:r>
            <a:endParaRPr>
              <a:solidFill>
                <a:srgbClr val="FFFFFF"/>
              </a:solidFill>
            </a:endParaRPr>
          </a:p>
          <a:p>
            <a:pPr marL="0" lvl="0" indent="0" algn="l" rtl="0">
              <a:spcBef>
                <a:spcPts val="0"/>
              </a:spcBef>
              <a:spcAft>
                <a:spcPts val="0"/>
              </a:spcAft>
              <a:buNone/>
            </a:pPr>
            <a:endParaRPr/>
          </a:p>
        </p:txBody>
      </p:sp>
      <p:sp>
        <p:nvSpPr>
          <p:cNvPr id="101" name="Google Shape;101;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2018-2021 Regular Season Game Logs</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217 observations with 48 variables for each player</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The dataset contains personal statistics from every game that Clarkson and Ingles have played from 2018 through 2021 regular season along with opponent defensive metrics</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One row in the dataset represents one game with player stats along with opponent defensive metrics</a:t>
            </a: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0"/>
              </a:spcAft>
              <a:buNone/>
            </a:pPr>
            <a:endParaRPr>
              <a:solidFill>
                <a:srgbClr val="FFFFFF"/>
              </a:solidFill>
            </a:endParaRPr>
          </a:p>
          <a:p>
            <a:pPr marL="0" lvl="0" indent="0" algn="l" rtl="0">
              <a:spcBef>
                <a:spcPts val="1600"/>
              </a:spcBef>
              <a:spcAft>
                <a:spcPts val="1600"/>
              </a:spcAft>
              <a:buNone/>
            </a:pPr>
            <a:endParaRPr>
              <a:solidFill>
                <a:srgbClr val="FFFFFF"/>
              </a:solidFill>
            </a:endParaRPr>
          </a:p>
        </p:txBody>
      </p:sp>
      <p:pic>
        <p:nvPicPr>
          <p:cNvPr id="102" name="Google Shape;102;p18"/>
          <p:cNvPicPr preferRelativeResize="0"/>
          <p:nvPr/>
        </p:nvPicPr>
        <p:blipFill>
          <a:blip r:embed="rId4">
            <a:alphaModFix/>
          </a:blip>
          <a:stretch>
            <a:fillRect/>
          </a:stretch>
        </p:blipFill>
        <p:spPr>
          <a:xfrm>
            <a:off x="436125" y="2789800"/>
            <a:ext cx="7952550" cy="23023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pic>
        <p:nvPicPr>
          <p:cNvPr id="107" name="Google Shape;107;p19"/>
          <p:cNvPicPr preferRelativeResize="0"/>
          <p:nvPr/>
        </p:nvPicPr>
        <p:blipFill>
          <a:blip r:embed="rId4">
            <a:alphaModFix/>
          </a:blip>
          <a:stretch>
            <a:fillRect/>
          </a:stretch>
        </p:blipFill>
        <p:spPr>
          <a:xfrm>
            <a:off x="0" y="0"/>
            <a:ext cx="9144001" cy="5985494"/>
          </a:xfrm>
          <a:prstGeom prst="rect">
            <a:avLst/>
          </a:prstGeom>
          <a:noFill/>
          <a:ln>
            <a:noFill/>
          </a:ln>
        </p:spPr>
      </p:pic>
      <p:sp>
        <p:nvSpPr>
          <p:cNvPr id="108" name="Google Shape;108;p19"/>
          <p:cNvSpPr/>
          <p:nvPr/>
        </p:nvSpPr>
        <p:spPr>
          <a:xfrm>
            <a:off x="0" y="0"/>
            <a:ext cx="9144000" cy="5266200"/>
          </a:xfrm>
          <a:prstGeom prst="rect">
            <a:avLst/>
          </a:prstGeom>
          <a:solidFill>
            <a:srgbClr val="000000">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
        <p:nvSpPr>
          <p:cNvPr id="109" name="Google Shape;109;p19"/>
          <p:cNvSpPr txBox="1">
            <a:spLocks noGrp="1"/>
          </p:cNvSpPr>
          <p:nvPr>
            <p:ph type="title"/>
          </p:nvPr>
        </p:nvSpPr>
        <p:spPr>
          <a:xfrm>
            <a:off x="296350" y="2346750"/>
            <a:ext cx="4033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Jordan Clarkson  </a:t>
            </a:r>
            <a:endParaRPr>
              <a:solidFill>
                <a:srgbClr val="FFFFFF"/>
              </a:solidFill>
            </a:endParaRPr>
          </a:p>
        </p:txBody>
      </p:sp>
      <p:pic>
        <p:nvPicPr>
          <p:cNvPr id="110" name="Google Shape;110;p19"/>
          <p:cNvPicPr preferRelativeResize="0"/>
          <p:nvPr/>
        </p:nvPicPr>
        <p:blipFill>
          <a:blip r:embed="rId5">
            <a:alphaModFix/>
          </a:blip>
          <a:stretch>
            <a:fillRect/>
          </a:stretch>
        </p:blipFill>
        <p:spPr>
          <a:xfrm>
            <a:off x="8173075" y="122800"/>
            <a:ext cx="850550" cy="50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0" y="0"/>
            <a:ext cx="9143997" cy="5143477"/>
          </a:xfrm>
          <a:prstGeom prst="rect">
            <a:avLst/>
          </a:prstGeom>
          <a:noFill/>
          <a:ln>
            <a:noFill/>
          </a:ln>
        </p:spPr>
      </p:pic>
      <p:sp>
        <p:nvSpPr>
          <p:cNvPr id="116" name="Google Shape;116;p20"/>
          <p:cNvSpPr/>
          <p:nvPr/>
        </p:nvSpPr>
        <p:spPr>
          <a:xfrm>
            <a:off x="-75" y="0"/>
            <a:ext cx="9144000" cy="5143500"/>
          </a:xfrm>
          <a:prstGeom prst="rect">
            <a:avLst/>
          </a:prstGeom>
          <a:solidFill>
            <a:srgbClr val="000000">
              <a:alpha val="7039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20"/>
          <p:cNvPicPr preferRelativeResize="0"/>
          <p:nvPr/>
        </p:nvPicPr>
        <p:blipFill>
          <a:blip r:embed="rId4">
            <a:alphaModFix/>
          </a:blip>
          <a:stretch>
            <a:fillRect/>
          </a:stretch>
        </p:blipFill>
        <p:spPr>
          <a:xfrm>
            <a:off x="5550700" y="1265788"/>
            <a:ext cx="2668175" cy="1584350"/>
          </a:xfrm>
          <a:prstGeom prst="rect">
            <a:avLst/>
          </a:prstGeom>
          <a:noFill/>
          <a:ln w="28575" cap="flat" cmpd="sng">
            <a:solidFill>
              <a:schemeClr val="lt2"/>
            </a:solidFill>
            <a:prstDash val="solid"/>
            <a:round/>
            <a:headEnd type="none" w="sm" len="sm"/>
            <a:tailEnd type="none" w="sm" len="sm"/>
          </a:ln>
        </p:spPr>
      </p:pic>
      <p:pic>
        <p:nvPicPr>
          <p:cNvPr id="118" name="Google Shape;118;p20"/>
          <p:cNvPicPr preferRelativeResize="0"/>
          <p:nvPr/>
        </p:nvPicPr>
        <p:blipFill>
          <a:blip r:embed="rId5">
            <a:alphaModFix amt="98000"/>
          </a:blip>
          <a:stretch>
            <a:fillRect/>
          </a:stretch>
        </p:blipFill>
        <p:spPr>
          <a:xfrm>
            <a:off x="805138" y="1954788"/>
            <a:ext cx="3682750" cy="2803850"/>
          </a:xfrm>
          <a:prstGeom prst="rect">
            <a:avLst/>
          </a:prstGeom>
          <a:noFill/>
          <a:ln w="28575" cap="flat" cmpd="sng">
            <a:solidFill>
              <a:schemeClr val="lt2"/>
            </a:solidFill>
            <a:prstDash val="solid"/>
            <a:round/>
            <a:headEnd type="none" w="sm" len="sm"/>
            <a:tailEnd type="none" w="sm" len="sm"/>
          </a:ln>
          <a:effectLst>
            <a:outerShdw blurRad="57150" dist="19050" dir="5400000" algn="bl" rotWithShape="0">
              <a:srgbClr val="000000">
                <a:alpha val="82000"/>
              </a:srgbClr>
            </a:outerShdw>
          </a:effectLst>
        </p:spPr>
      </p:pic>
      <p:pic>
        <p:nvPicPr>
          <p:cNvPr id="119" name="Google Shape;119;p20"/>
          <p:cNvPicPr preferRelativeResize="0"/>
          <p:nvPr/>
        </p:nvPicPr>
        <p:blipFill>
          <a:blip r:embed="rId6">
            <a:alphaModFix/>
          </a:blip>
          <a:stretch>
            <a:fillRect/>
          </a:stretch>
        </p:blipFill>
        <p:spPr>
          <a:xfrm>
            <a:off x="489850" y="1265788"/>
            <a:ext cx="4313336" cy="400200"/>
          </a:xfrm>
          <a:prstGeom prst="rect">
            <a:avLst/>
          </a:prstGeom>
          <a:noFill/>
          <a:ln w="28575" cap="flat" cmpd="sng">
            <a:solidFill>
              <a:schemeClr val="lt2"/>
            </a:solidFill>
            <a:prstDash val="solid"/>
            <a:round/>
            <a:headEnd type="none" w="sm" len="sm"/>
            <a:tailEnd type="none" w="sm" len="sm"/>
          </a:ln>
        </p:spPr>
      </p:pic>
      <p:pic>
        <p:nvPicPr>
          <p:cNvPr id="120" name="Google Shape;120;p20"/>
          <p:cNvPicPr preferRelativeResize="0"/>
          <p:nvPr/>
        </p:nvPicPr>
        <p:blipFill>
          <a:blip r:embed="rId7">
            <a:alphaModFix/>
          </a:blip>
          <a:stretch>
            <a:fillRect/>
          </a:stretch>
        </p:blipFill>
        <p:spPr>
          <a:xfrm>
            <a:off x="5550700" y="3004875"/>
            <a:ext cx="2668174" cy="1669300"/>
          </a:xfrm>
          <a:prstGeom prst="rect">
            <a:avLst/>
          </a:prstGeom>
          <a:noFill/>
          <a:ln w="28575" cap="flat" cmpd="sng">
            <a:solidFill>
              <a:schemeClr val="lt2"/>
            </a:solidFill>
            <a:prstDash val="solid"/>
            <a:round/>
            <a:headEnd type="none" w="sm" len="sm"/>
            <a:tailEnd type="none" w="sm" len="sm"/>
          </a:ln>
        </p:spPr>
      </p:pic>
      <p:sp>
        <p:nvSpPr>
          <p:cNvPr id="121" name="Google Shape;121;p20"/>
          <p:cNvSpPr txBox="1"/>
          <p:nvPr/>
        </p:nvSpPr>
        <p:spPr>
          <a:xfrm>
            <a:off x="5831475" y="1285925"/>
            <a:ext cx="238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Raw Season Shot Chart</a:t>
            </a:r>
            <a:endParaRPr>
              <a:latin typeface="Proxima Nova"/>
              <a:ea typeface="Proxima Nova"/>
              <a:cs typeface="Proxima Nova"/>
              <a:sym typeface="Proxima Nova"/>
            </a:endParaRPr>
          </a:p>
        </p:txBody>
      </p:sp>
      <p:sp>
        <p:nvSpPr>
          <p:cNvPr id="122" name="Google Shape;122;p20"/>
          <p:cNvSpPr txBox="1"/>
          <p:nvPr/>
        </p:nvSpPr>
        <p:spPr>
          <a:xfrm>
            <a:off x="1197025" y="560125"/>
            <a:ext cx="2387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200">
              <a:solidFill>
                <a:schemeClr val="lt1"/>
              </a:solidFill>
              <a:latin typeface="Proxima Nova"/>
              <a:ea typeface="Proxima Nova"/>
              <a:cs typeface="Proxima Nova"/>
              <a:sym typeface="Proxima Nova"/>
            </a:endParaRPr>
          </a:p>
        </p:txBody>
      </p:sp>
      <p:sp>
        <p:nvSpPr>
          <p:cNvPr id="123" name="Google Shape;123;p20"/>
          <p:cNvSpPr txBox="1">
            <a:spLocks noGrp="1"/>
          </p:cNvSpPr>
          <p:nvPr>
            <p:ph type="title"/>
          </p:nvPr>
        </p:nvSpPr>
        <p:spPr>
          <a:xfrm>
            <a:off x="-75" y="356725"/>
            <a:ext cx="91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Clarkson 2020/2021 Stats   </a:t>
            </a:r>
            <a:endParaRPr>
              <a:solidFill>
                <a:srgbClr val="FFFFFF"/>
              </a:solidFill>
            </a:endParaRPr>
          </a:p>
        </p:txBody>
      </p:sp>
      <p:sp>
        <p:nvSpPr>
          <p:cNvPr id="124" name="Google Shape;124;p20"/>
          <p:cNvSpPr txBox="1"/>
          <p:nvPr/>
        </p:nvSpPr>
        <p:spPr>
          <a:xfrm>
            <a:off x="5615000" y="3004875"/>
            <a:ext cx="203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roxima Nova"/>
                <a:ea typeface="Proxima Nova"/>
                <a:cs typeface="Proxima Nova"/>
                <a:sym typeface="Proxima Nova"/>
              </a:rPr>
              <a:t>Hexbin Shot Chart</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4D4D4D"/>
            </a:gs>
            <a:gs pos="100000">
              <a:srgbClr val="000000"/>
            </a:gs>
          </a:gsLst>
          <a:path path="circle">
            <a:fillToRect l="50000" t="50000" r="50000" b="50000"/>
          </a:path>
          <a:tileRect/>
        </a:gradFill>
        <a:effectLst/>
      </p:bgPr>
    </p:bg>
    <p:spTree>
      <p:nvGrpSpPr>
        <p:cNvPr id="1" name="Shape 128"/>
        <p:cNvGrpSpPr/>
        <p:nvPr/>
      </p:nvGrpSpPr>
      <p:grpSpPr>
        <a:xfrm>
          <a:off x="0" y="0"/>
          <a:ext cx="0" cy="0"/>
          <a:chOff x="0" y="0"/>
          <a:chExt cx="0" cy="0"/>
        </a:xfrm>
      </p:grpSpPr>
      <p:pic>
        <p:nvPicPr>
          <p:cNvPr id="129" name="Google Shape;129;p21"/>
          <p:cNvPicPr preferRelativeResize="0"/>
          <p:nvPr/>
        </p:nvPicPr>
        <p:blipFill>
          <a:blip r:embed="rId3">
            <a:alphaModFix amt="74000"/>
          </a:blip>
          <a:stretch>
            <a:fillRect/>
          </a:stretch>
        </p:blipFill>
        <p:spPr>
          <a:xfrm>
            <a:off x="0" y="0"/>
            <a:ext cx="9144000" cy="5143500"/>
          </a:xfrm>
          <a:prstGeom prst="rect">
            <a:avLst/>
          </a:prstGeom>
          <a:noFill/>
          <a:ln>
            <a:noFill/>
          </a:ln>
        </p:spPr>
      </p:pic>
      <p:sp>
        <p:nvSpPr>
          <p:cNvPr id="130" name="Google Shape;130;p21"/>
          <p:cNvSpPr txBox="1">
            <a:spLocks noGrp="1"/>
          </p:cNvSpPr>
          <p:nvPr>
            <p:ph type="title"/>
          </p:nvPr>
        </p:nvSpPr>
        <p:spPr>
          <a:xfrm>
            <a:off x="181200" y="3560850"/>
            <a:ext cx="43557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NBA 6th Man of the Year Compare</a:t>
            </a:r>
            <a:endParaRPr>
              <a:solidFill>
                <a:srgbClr val="FFFFFF"/>
              </a:solidFill>
            </a:endParaRPr>
          </a:p>
        </p:txBody>
      </p:sp>
      <p:pic>
        <p:nvPicPr>
          <p:cNvPr id="131" name="Google Shape;131;p21"/>
          <p:cNvPicPr preferRelativeResize="0"/>
          <p:nvPr/>
        </p:nvPicPr>
        <p:blipFill>
          <a:blip r:embed="rId4">
            <a:alphaModFix/>
          </a:blip>
          <a:stretch>
            <a:fillRect/>
          </a:stretch>
        </p:blipFill>
        <p:spPr>
          <a:xfrm>
            <a:off x="5438387" y="384900"/>
            <a:ext cx="2928077" cy="2188600"/>
          </a:xfrm>
          <a:prstGeom prst="rect">
            <a:avLst/>
          </a:prstGeom>
          <a:noFill/>
          <a:ln w="28575" cap="flat" cmpd="sng">
            <a:solidFill>
              <a:schemeClr val="dk2"/>
            </a:solidFill>
            <a:prstDash val="solid"/>
            <a:round/>
            <a:headEnd type="none" w="sm" len="sm"/>
            <a:tailEnd type="none" w="sm" len="sm"/>
          </a:ln>
        </p:spPr>
      </p:pic>
      <p:pic>
        <p:nvPicPr>
          <p:cNvPr id="132" name="Google Shape;132;p21"/>
          <p:cNvPicPr preferRelativeResize="0"/>
          <p:nvPr/>
        </p:nvPicPr>
        <p:blipFill>
          <a:blip r:embed="rId5">
            <a:alphaModFix/>
          </a:blip>
          <a:stretch>
            <a:fillRect/>
          </a:stretch>
        </p:blipFill>
        <p:spPr>
          <a:xfrm>
            <a:off x="5470763" y="2917750"/>
            <a:ext cx="2863325" cy="2119400"/>
          </a:xfrm>
          <a:prstGeom prst="rect">
            <a:avLst/>
          </a:prstGeom>
          <a:noFill/>
          <a:ln w="28575" cap="flat" cmpd="sng">
            <a:solidFill>
              <a:schemeClr val="dk2"/>
            </a:solidFill>
            <a:prstDash val="solid"/>
            <a:round/>
            <a:headEnd type="none" w="sm" len="sm"/>
            <a:tailEnd type="none" w="sm" len="sm"/>
          </a:ln>
        </p:spPr>
      </p:pic>
      <p:sp>
        <p:nvSpPr>
          <p:cNvPr id="133" name="Google Shape;133;p21"/>
          <p:cNvSpPr txBox="1"/>
          <p:nvPr/>
        </p:nvSpPr>
        <p:spPr>
          <a:xfrm>
            <a:off x="4291500" y="46050"/>
            <a:ext cx="17196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lt1"/>
                </a:solidFill>
                <a:latin typeface="Proxima Nova"/>
                <a:ea typeface="Proxima Nova"/>
                <a:cs typeface="Proxima Nova"/>
                <a:sym typeface="Proxima Nova"/>
              </a:rPr>
              <a:t>2020/21 Radar Plot</a:t>
            </a:r>
            <a:endParaRPr sz="1300" b="1">
              <a:solidFill>
                <a:schemeClr val="lt1"/>
              </a:solidFill>
              <a:latin typeface="Proxima Nova"/>
              <a:ea typeface="Proxima Nova"/>
              <a:cs typeface="Proxima Nova"/>
              <a:sym typeface="Proxima Nova"/>
            </a:endParaRPr>
          </a:p>
        </p:txBody>
      </p:sp>
      <p:sp>
        <p:nvSpPr>
          <p:cNvPr id="134" name="Google Shape;134;p21"/>
          <p:cNvSpPr txBox="1"/>
          <p:nvPr/>
        </p:nvSpPr>
        <p:spPr>
          <a:xfrm>
            <a:off x="4291500" y="2571750"/>
            <a:ext cx="3255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lt1"/>
                </a:solidFill>
                <a:latin typeface="Proxima Nova"/>
                <a:ea typeface="Proxima Nova"/>
                <a:cs typeface="Proxima Nova"/>
                <a:sym typeface="Proxima Nova"/>
              </a:rPr>
              <a:t>(PER) Player Efficiency Rating Over Time</a:t>
            </a:r>
            <a:endParaRPr sz="1300" b="1">
              <a:solidFill>
                <a:schemeClr val="lt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647</Words>
  <Application>Microsoft Office PowerPoint</Application>
  <PresentationFormat>On-screen Show (16:9)</PresentationFormat>
  <Paragraphs>80</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Alfa Slab One</vt:lpstr>
      <vt:lpstr>Arial</vt:lpstr>
      <vt:lpstr>Proxima Nova</vt:lpstr>
      <vt:lpstr>Gameday</vt:lpstr>
      <vt:lpstr>Predicting NBA Player Performance Using Historical Data</vt:lpstr>
      <vt:lpstr>PowerPoint Presentation</vt:lpstr>
      <vt:lpstr>Analytics is TRANSFORMING the NBA</vt:lpstr>
      <vt:lpstr>The Project</vt:lpstr>
      <vt:lpstr>ANALYTICS, ANALYTICS, ANALYTICS</vt:lpstr>
      <vt:lpstr>Dataset  </vt:lpstr>
      <vt:lpstr>Jordan Clarkson  </vt:lpstr>
      <vt:lpstr>Clarkson 2020/2021 Stats   </vt:lpstr>
      <vt:lpstr>NBA 6th Man of the Year Compare</vt:lpstr>
      <vt:lpstr>Joe Ingles</vt:lpstr>
      <vt:lpstr>Ingles 2020/2021 Stats    </vt:lpstr>
      <vt:lpstr>Joe Ingles vs Shooters </vt:lpstr>
      <vt:lpstr>Naive Bayes Models (Jordan Clarkson) </vt:lpstr>
      <vt:lpstr>Naive Bayes Models (Joe Ingles) </vt:lpstr>
      <vt:lpstr>How Does It Translate to Their Current Matchup? </vt:lpstr>
      <vt:lpstr>Results (First 4 Games vs the LA Clippers) </vt:lpstr>
      <vt:lpstr>Action </vt:lpstr>
      <vt:lpstr>Action </vt:lpstr>
      <vt:lpstr>Action  for Game 5 Tonight</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NBA Player Performance Using Historical Data</dc:title>
  <cp:lastModifiedBy>Casey Mok</cp:lastModifiedBy>
  <cp:revision>1</cp:revision>
  <dcterms:modified xsi:type="dcterms:W3CDTF">2021-06-17T02:43:07Z</dcterms:modified>
</cp:coreProperties>
</file>